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68"/>
  </p:notesMasterIdLst>
  <p:handoutMasterIdLst>
    <p:handoutMasterId r:id="rId69"/>
  </p:handoutMasterIdLst>
  <p:sldIdLst>
    <p:sldId id="269" r:id="rId5"/>
    <p:sldId id="264" r:id="rId6"/>
    <p:sldId id="266" r:id="rId7"/>
    <p:sldId id="290" r:id="rId8"/>
    <p:sldId id="272" r:id="rId9"/>
    <p:sldId id="273" r:id="rId10"/>
    <p:sldId id="275" r:id="rId11"/>
    <p:sldId id="320" r:id="rId12"/>
    <p:sldId id="276" r:id="rId13"/>
    <p:sldId id="274" r:id="rId14"/>
    <p:sldId id="278" r:id="rId15"/>
    <p:sldId id="277" r:id="rId16"/>
    <p:sldId id="319" r:id="rId17"/>
    <p:sldId id="292" r:id="rId18"/>
    <p:sldId id="291" r:id="rId19"/>
    <p:sldId id="281" r:id="rId20"/>
    <p:sldId id="312" r:id="rId21"/>
    <p:sldId id="283" r:id="rId22"/>
    <p:sldId id="282" r:id="rId23"/>
    <p:sldId id="284" r:id="rId24"/>
    <p:sldId id="285" r:id="rId25"/>
    <p:sldId id="287" r:id="rId26"/>
    <p:sldId id="293" r:id="rId27"/>
    <p:sldId id="288" r:id="rId28"/>
    <p:sldId id="289" r:id="rId29"/>
    <p:sldId id="286" r:id="rId30"/>
    <p:sldId id="294" r:id="rId31"/>
    <p:sldId id="299" r:id="rId32"/>
    <p:sldId id="260" r:id="rId33"/>
    <p:sldId id="295" r:id="rId34"/>
    <p:sldId id="296" r:id="rId35"/>
    <p:sldId id="297" r:id="rId36"/>
    <p:sldId id="307" r:id="rId37"/>
    <p:sldId id="308" r:id="rId38"/>
    <p:sldId id="310" r:id="rId39"/>
    <p:sldId id="309" r:id="rId40"/>
    <p:sldId id="303" r:id="rId41"/>
    <p:sldId id="298" r:id="rId42"/>
    <p:sldId id="267" r:id="rId43"/>
    <p:sldId id="330" r:id="rId44"/>
    <p:sldId id="329" r:id="rId45"/>
    <p:sldId id="301" r:id="rId46"/>
    <p:sldId id="302" r:id="rId47"/>
    <p:sldId id="305" r:id="rId48"/>
    <p:sldId id="304" r:id="rId49"/>
    <p:sldId id="306" r:id="rId50"/>
    <p:sldId id="311" r:id="rId51"/>
    <p:sldId id="313" r:id="rId52"/>
    <p:sldId id="314" r:id="rId53"/>
    <p:sldId id="315" r:id="rId54"/>
    <p:sldId id="316" r:id="rId55"/>
    <p:sldId id="317" r:id="rId56"/>
    <p:sldId id="318" r:id="rId57"/>
    <p:sldId id="324" r:id="rId58"/>
    <p:sldId id="325" r:id="rId59"/>
    <p:sldId id="326" r:id="rId60"/>
    <p:sldId id="327" r:id="rId61"/>
    <p:sldId id="323" r:id="rId62"/>
    <p:sldId id="328" r:id="rId63"/>
    <p:sldId id="263" r:id="rId64"/>
    <p:sldId id="331" r:id="rId65"/>
    <p:sldId id="265" r:id="rId66"/>
    <p:sldId id="25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4660"/>
  </p:normalViewPr>
  <p:slideViewPr>
    <p:cSldViewPr snapToGrid="0">
      <p:cViewPr>
        <p:scale>
          <a:sx n="127" d="100"/>
          <a:sy n="127" d="100"/>
        </p:scale>
        <p:origin x="1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WPC2017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918B-9BA6-4966-8E4A-41DE75496669}" type="datetimeFigureOut">
              <a:rPr lang="it-IT" smtClean="0"/>
              <a:t>23/11/17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www.wpc2017.it</a:t>
            </a: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105BB-3CCB-46C5-92E3-769B638F0830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55155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 smtClean="0"/>
              <a:t>WPC2017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B2A08-AC2E-410E-A1D2-FE5D601323B9}" type="datetimeFigureOut">
              <a:rPr lang="it-IT" smtClean="0"/>
              <a:t>23/11/17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smtClean="0"/>
              <a:t>www.wpc2017.it</a:t>
            </a: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EECE-E3D4-449E-AE31-39F4956205E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57378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C1989-2179-4B79-A5EF-54E9E4AABB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57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4EB69F-7C87-49CD-89B8-2FA4C10C02E4}" type="slidenum">
              <a:rPr lang="it-IT" altLang="it-IT"/>
              <a:pPr>
                <a:spcBef>
                  <a:spcPct val="0"/>
                </a:spcBef>
              </a:pPr>
              <a:t>14</a:t>
            </a:fld>
            <a:endParaRPr lang="it-IT" altLang="it-IT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7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14EB69F-7C87-49CD-89B8-2FA4C10C02E4}" type="slidenum">
              <a:rPr lang="it-IT" altLang="it-IT"/>
              <a:pPr>
                <a:spcBef>
                  <a:spcPct val="0"/>
                </a:spcBef>
              </a:pPr>
              <a:t>15</a:t>
            </a:fld>
            <a:endParaRPr lang="it-IT" altLang="it-IT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9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5"/>
            <a:ext cx="12188840" cy="684879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75969" y="2437304"/>
            <a:ext cx="7156142" cy="1368577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 smtClean="0"/>
              <a:t>Nome cognome</a:t>
            </a:r>
          </a:p>
          <a:p>
            <a:r>
              <a:rPr lang="it-IT" dirty="0" smtClean="0"/>
              <a:t>certificazioni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80030" y="2316892"/>
            <a:ext cx="7449561" cy="25092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337" y="187957"/>
            <a:ext cx="2730343" cy="720000"/>
          </a:xfrm>
          <a:prstGeom prst="rect">
            <a:avLst/>
          </a:prstGeom>
        </p:spPr>
      </p:pic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775971" y="761044"/>
            <a:ext cx="7649366" cy="1421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 smtClean="0"/>
              <a:t>Titolo Sessione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0009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EF63-DDDC-4282-8A15-3041B8C0610F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31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C337-4957-41C3-BE13-189E4399F1CF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31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7F4EE-C6E8-4890-BF44-13F4E5629488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33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266682" y="737285"/>
            <a:ext cx="2925318" cy="533400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www.wpc2017.it – info@wpc2017.it - +39 02 365738.11 - #wpc17it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‹n.›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739" y="5259746"/>
            <a:ext cx="1973700" cy="54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7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4104-3D46-4538-824B-F3C96966299F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5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picc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28AE-3DD7-4ACF-AC04-0F13C00A56D7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03" y="268443"/>
            <a:ext cx="1318763" cy="36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443"/>
            <a:ext cx="1890747" cy="504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097280" y="1628488"/>
            <a:ext cx="10058400" cy="424060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96963" y="950913"/>
            <a:ext cx="10058400" cy="434975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pPr lvl="0"/>
            <a:r>
              <a:rPr lang="it-IT" dirty="0" smtClean="0"/>
              <a:t>Fare clic per inserire il titolo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097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BA81F-31DE-4EED-AC0C-8B577413FED2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03" y="268443"/>
            <a:ext cx="131876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799070"/>
            <a:ext cx="10058400" cy="93829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1A80-9397-4F1B-8FFD-75DA6D8CE1E1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54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675503"/>
            <a:ext cx="10058400" cy="106185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6732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15048"/>
            <a:ext cx="4937760" cy="2945485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167325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015048"/>
            <a:ext cx="4937760" cy="2945485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9AC7-33EA-4D62-B9E0-7B884C18AD8D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76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15174-59C8-490B-B964-7FDBF954D995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6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928AE-3DD7-4ACF-AC04-0F13C00A56D7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03" y="268443"/>
            <a:ext cx="1318763" cy="36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6443"/>
            <a:ext cx="1890747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7421A9-537E-42B8-9DE1-252145B46C40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‹n.›</a:t>
            </a:fld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03" y="268443"/>
            <a:ext cx="1318763" cy="36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6200" cy="6858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6" y="268443"/>
            <a:ext cx="163820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8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832023"/>
            <a:ext cx="10058400" cy="11780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74788"/>
            <a:ext cx="10058400" cy="36943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 smtClean="0"/>
              <a:t>Modifica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0B0FD0-69C6-4C45-AB56-59701BFFDA70}" type="datetime1">
              <a:rPr lang="en-US" smtClean="0"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‹n.›</a:t>
            </a:fld>
            <a:endParaRPr lang="en-US" dirty="0"/>
          </a:p>
        </p:txBody>
      </p:sp>
      <p:pic>
        <p:nvPicPr>
          <p:cNvPr id="11" name="Immagin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17" y="243682"/>
            <a:ext cx="1318763" cy="36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206823"/>
            <a:ext cx="1620641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7" r:id="rId3"/>
    <p:sldLayoutId id="2147483723" r:id="rId4"/>
    <p:sldLayoutId id="2147483724" r:id="rId5"/>
    <p:sldLayoutId id="2147483725" r:id="rId6"/>
    <p:sldLayoutId id="2147483726" r:id="rId7"/>
    <p:sldLayoutId id="2147483733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hyperlink" Target="https://www.google.it/url?sa=i&amp;rct=j&amp;q=&amp;esrc=s&amp;frm=1&amp;source=images&amp;cd=&amp;cad=rja&amp;uact=8&amp;ved=0ahUKEwitqt_vnOPTAhUF2BoKHSZvALMQjRwIBw&amp;url=https://www.automationworld.com/robotics/comau-robot-elevated-payload&amp;psig=AFQjCNEA6j2hUY-DGfkCuf5gBeNxH7EFew&amp;ust=1494433522121499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neteducation.it/" TargetMode="External"/><Relationship Id="rId4" Type="http://schemas.openxmlformats.org/officeDocument/2006/relationships/hyperlink" Target="http://www.wpc-overneteducation.it/" TargetMode="External"/><Relationship Id="rId5" Type="http://schemas.openxmlformats.org/officeDocument/2006/relationships/image" Target="../media/image38.jpe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image" Target="../media/image41.jpg"/><Relationship Id="rId9" Type="http://schemas.openxmlformats.org/officeDocument/2006/relationships/image" Target="../media/image42.jpg"/><Relationship Id="rId10" Type="http://schemas.openxmlformats.org/officeDocument/2006/relationships/image" Target="../media/image43.jpg"/><Relationship Id="rId1" Type="http://schemas.openxmlformats.org/officeDocument/2006/relationships/slideLayout" Target="../slideLayouts/slideLayout9.xml"/><Relationship Id="rId2" Type="http://schemas.openxmlformats.org/officeDocument/2006/relationships/hyperlink" Target="mailto:Info@OverNetEducation.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1069848" y="1298448"/>
            <a:ext cx="7315200" cy="3255264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9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Multithread</a:t>
            </a:r>
            <a:r>
              <a:rPr lang="it-IT" dirty="0" smtClean="0"/>
              <a:t>: Pro </a:t>
            </a:r>
            <a:r>
              <a:rPr lang="it-IT" dirty="0"/>
              <a:t>/ </a:t>
            </a:r>
            <a:r>
              <a:rPr lang="it-IT" dirty="0" smtClean="0"/>
              <a:t>Contro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7"/>
            <a:ext cx="10058400" cy="4061625"/>
          </a:xfrm>
        </p:spPr>
        <p:txBody>
          <a:bodyPr>
            <a:noAutofit/>
          </a:bodyPr>
          <a:lstStyle/>
          <a:p>
            <a:pPr marL="457200" indent="-457200"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 smtClean="0"/>
              <a:t>Avere una UI reattiva</a:t>
            </a:r>
            <a:endParaRPr lang="it-IT" altLang="x-none" sz="2800" dirty="0"/>
          </a:p>
          <a:p>
            <a:pPr marL="457200" indent="-457200"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/>
              <a:t>Incrementare le prestazioni </a:t>
            </a:r>
            <a:r>
              <a:rPr lang="it-IT" altLang="x-none" sz="2800" dirty="0" smtClean="0"/>
              <a:t/>
            </a:r>
            <a:br>
              <a:rPr lang="it-IT" altLang="x-none" sz="2800" dirty="0" smtClean="0"/>
            </a:br>
            <a:r>
              <a:rPr lang="it-IT" altLang="x-none" sz="2800" dirty="0" smtClean="0"/>
              <a:t>(</a:t>
            </a:r>
            <a:r>
              <a:rPr lang="it-IT" altLang="x-none" sz="2800" dirty="0"/>
              <a:t>per esempio operazioni concorrenti nella CPU ed I/O).</a:t>
            </a:r>
          </a:p>
          <a:p>
            <a:pPr marL="457200" indent="-457200">
              <a:buClr>
                <a:srgbClr val="C00000"/>
              </a:buClr>
              <a:buFont typeface="Arial" charset="0"/>
              <a:buChar char="•"/>
              <a:defRPr/>
            </a:pPr>
            <a:endParaRPr lang="it-IT" altLang="x-none" sz="2800" dirty="0"/>
          </a:p>
          <a:p>
            <a:pPr marL="457200" indent="-457200">
              <a:spcBef>
                <a:spcPct val="30000"/>
              </a:spcBef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 smtClean="0"/>
              <a:t>L’</a:t>
            </a:r>
            <a:r>
              <a:rPr lang="it-IT" altLang="x-none" sz="2800" dirty="0" err="1" smtClean="0"/>
              <a:t>Overhead</a:t>
            </a:r>
            <a:r>
              <a:rPr lang="it-IT" altLang="x-none" sz="2800" dirty="0" smtClean="0"/>
              <a:t> può ridurre le prestazioni</a:t>
            </a:r>
            <a:endParaRPr lang="it-IT" altLang="x-none" sz="2800" dirty="0"/>
          </a:p>
          <a:p>
            <a:pPr marL="457200" indent="-457200">
              <a:spcBef>
                <a:spcPct val="30000"/>
              </a:spcBef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 smtClean="0"/>
              <a:t>Scrivere codice è più complicato</a:t>
            </a:r>
            <a:endParaRPr lang="it-IT" altLang="x-none" sz="2800" dirty="0"/>
          </a:p>
          <a:p>
            <a:pPr marL="457200" indent="-457200">
              <a:spcBef>
                <a:spcPct val="30000"/>
              </a:spcBef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 smtClean="0"/>
              <a:t>Aumenta il tempo di progettazione dell’applicazione</a:t>
            </a:r>
          </a:p>
          <a:p>
            <a:pPr marL="457200" indent="-457200">
              <a:spcBef>
                <a:spcPct val="30000"/>
              </a:spcBef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800" dirty="0" smtClean="0"/>
              <a:t>Possibilità di introdurre </a:t>
            </a:r>
            <a:r>
              <a:rPr lang="it-IT" altLang="x-none" sz="2800" dirty="0" err="1" smtClean="0"/>
              <a:t>bugs</a:t>
            </a:r>
            <a:endParaRPr lang="it-IT" altLang="x-none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832023"/>
            <a:ext cx="10468373" cy="1178010"/>
          </a:xfrm>
        </p:spPr>
        <p:txBody>
          <a:bodyPr>
            <a:normAutofit/>
          </a:bodyPr>
          <a:lstStyle/>
          <a:p>
            <a:r>
              <a:rPr lang="it-IT" altLang="x-none" sz="4000" dirty="0" smtClean="0"/>
              <a:t>La programmazione </a:t>
            </a:r>
            <a:r>
              <a:rPr lang="it-IT" altLang="x-none" sz="4000" dirty="0" err="1" smtClean="0"/>
              <a:t>Multithreaded</a:t>
            </a:r>
            <a:r>
              <a:rPr lang="it-IT" altLang="x-none" sz="4000" dirty="0" smtClean="0"/>
              <a:t> è difficile ...</a:t>
            </a:r>
            <a:endParaRPr lang="it-IT" sz="4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3200" dirty="0" smtClean="0"/>
              <a:t>Alla portata solo di pochi specialisti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3200" dirty="0" smtClean="0"/>
              <a:t>I pattern paralleli non sono ben conosciuti e difficili da implementare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3200" dirty="0" smtClean="0"/>
              <a:t>Troppe “potenziali” problematiche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altLang="x-none" sz="2400" dirty="0" err="1" smtClean="0"/>
              <a:t>Races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deadlocks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livelocks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lock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convoys</a:t>
            </a:r>
            <a:r>
              <a:rPr lang="it-IT" altLang="x-none" sz="2400" dirty="0" smtClean="0"/>
              <a:t>, cache </a:t>
            </a:r>
            <a:r>
              <a:rPr lang="it-IT" altLang="x-none" sz="2400" dirty="0" err="1" smtClean="0"/>
              <a:t>coherency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overheads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lost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event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notifications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broken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serializability</a:t>
            </a:r>
            <a:r>
              <a:rPr lang="it-IT" altLang="x-none" sz="2400" dirty="0" smtClean="0"/>
              <a:t>, </a:t>
            </a:r>
            <a:r>
              <a:rPr lang="it-IT" altLang="x-none" sz="2400" dirty="0" err="1" smtClean="0"/>
              <a:t>priority</a:t>
            </a:r>
            <a:r>
              <a:rPr lang="it-IT" altLang="x-none" sz="2400" dirty="0" smtClean="0"/>
              <a:t> </a:t>
            </a:r>
            <a:r>
              <a:rPr lang="it-IT" altLang="x-none" sz="2400" dirty="0" err="1" smtClean="0"/>
              <a:t>inversion</a:t>
            </a:r>
            <a:r>
              <a:rPr lang="it-IT" altLang="x-none" sz="2400" dirty="0" smtClean="0"/>
              <a:t> </a:t>
            </a:r>
            <a:r>
              <a:rPr lang="mr-IN" altLang="x-none" sz="2400" dirty="0" smtClean="0"/>
              <a:t>…</a:t>
            </a:r>
            <a:endParaRPr lang="it-IT" altLang="x-none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Il male assoluto: </a:t>
            </a:r>
            <a:r>
              <a:rPr lang="it-IT" dirty="0" err="1" smtClean="0"/>
              <a:t>Shared</a:t>
            </a:r>
            <a:r>
              <a:rPr lang="it-IT" dirty="0" smtClean="0"/>
              <a:t> </a:t>
            </a:r>
            <a:r>
              <a:rPr lang="it-IT" dirty="0"/>
              <a:t>Data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74" y="2010033"/>
            <a:ext cx="6623825" cy="418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Actor</a:t>
            </a:r>
            <a:r>
              <a:rPr lang="it-IT" dirty="0" smtClean="0"/>
              <a:t> model &amp; AKKA.NET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Evita che </a:t>
            </a:r>
            <a:r>
              <a:rPr lang="it-IT" sz="3200" dirty="0"/>
              <a:t>i </a:t>
            </a:r>
            <a:r>
              <a:rPr lang="it-IT" sz="3200" dirty="0" err="1"/>
              <a:t>thread</a:t>
            </a:r>
            <a:r>
              <a:rPr lang="it-IT" sz="3200" dirty="0"/>
              <a:t> collidano sui </a:t>
            </a:r>
            <a:r>
              <a:rPr lang="it-IT" sz="3200" dirty="0" smtClean="0"/>
              <a:t>dati</a:t>
            </a:r>
          </a:p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Utilizza </a:t>
            </a:r>
            <a:r>
              <a:rPr lang="it-IT" sz="3200" dirty="0"/>
              <a:t>dei task </a:t>
            </a:r>
            <a:r>
              <a:rPr lang="it-IT" sz="3200" dirty="0" smtClean="0"/>
              <a:t>leggeri che </a:t>
            </a:r>
            <a:r>
              <a:rPr lang="it-IT" sz="3200" dirty="0"/>
              <a:t>si scambiano in maniera </a:t>
            </a:r>
            <a:r>
              <a:rPr lang="it-IT" sz="3200" dirty="0" smtClean="0"/>
              <a:t>asincrona messaggi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6" name="AutoShape 54"/>
          <p:cNvSpPr>
            <a:spLocks noChangeAspect="1" noChangeArrowheads="1"/>
          </p:cNvSpPr>
          <p:nvPr/>
        </p:nvSpPr>
        <p:spPr bwMode="auto">
          <a:xfrm>
            <a:off x="4023995" y="4192364"/>
            <a:ext cx="90297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1800">
              <a:latin typeface="Trebuchet MS" panose="020B0603020202020204" pitchFamily="34" charset="0"/>
            </a:endParaRPr>
          </a:p>
        </p:txBody>
      </p:sp>
      <p:sp>
        <p:nvSpPr>
          <p:cNvPr id="54" name="Titolo 1"/>
          <p:cNvSpPr txBox="1">
            <a:spLocks/>
          </p:cNvSpPr>
          <p:nvPr/>
        </p:nvSpPr>
        <p:spPr>
          <a:xfrm>
            <a:off x="512251" y="832023"/>
            <a:ext cx="10892627" cy="11780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altLang="x-none" sz="4000" dirty="0" smtClean="0"/>
              <a:t>Se poi il </a:t>
            </a:r>
            <a:r>
              <a:rPr lang="it-IT" altLang="x-none" sz="4000" dirty="0" err="1" smtClean="0"/>
              <a:t>multithread</a:t>
            </a:r>
            <a:r>
              <a:rPr lang="it-IT" altLang="x-none" sz="4000" dirty="0" smtClean="0"/>
              <a:t> deve essere veloce </a:t>
            </a:r>
            <a:r>
              <a:rPr lang="mr-IN" altLang="x-none" sz="4000" dirty="0" smtClean="0"/>
              <a:t>…</a:t>
            </a:r>
            <a:endParaRPr lang="it-IT" sz="4000" dirty="0"/>
          </a:p>
        </p:txBody>
      </p:sp>
      <p:pic>
        <p:nvPicPr>
          <p:cNvPr id="45" name="Immagine 44">
            <a:extLst>
              <a:ext uri="{FF2B5EF4-FFF2-40B4-BE49-F238E27FC236}">
                <a16:creationId xmlns="" xmlns:a16="http://schemas.microsoft.com/office/drawing/2014/main" id="{EDC120A4-A6BE-46E8-B085-4FC6AE6045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652" y="1633218"/>
            <a:ext cx="9957823" cy="44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423545" y="1700318"/>
            <a:ext cx="3600450" cy="4248150"/>
            <a:chOff x="1636" y="127"/>
            <a:chExt cx="3450" cy="4059"/>
          </a:xfrm>
        </p:grpSpPr>
        <p:sp>
          <p:nvSpPr>
            <p:cNvPr id="63520" name="Freeform 3"/>
            <p:cNvSpPr>
              <a:spLocks/>
            </p:cNvSpPr>
            <p:nvPr/>
          </p:nvSpPr>
          <p:spPr bwMode="auto">
            <a:xfrm>
              <a:off x="1852" y="2294"/>
              <a:ext cx="531" cy="936"/>
            </a:xfrm>
            <a:custGeom>
              <a:avLst/>
              <a:gdLst>
                <a:gd name="T0" fmla="*/ 18 w 531"/>
                <a:gd name="T1" fmla="*/ 113 h 936"/>
                <a:gd name="T2" fmla="*/ 23 w 531"/>
                <a:gd name="T3" fmla="*/ 160 h 936"/>
                <a:gd name="T4" fmla="*/ 14 w 531"/>
                <a:gd name="T5" fmla="*/ 208 h 936"/>
                <a:gd name="T6" fmla="*/ 18 w 531"/>
                <a:gd name="T7" fmla="*/ 242 h 936"/>
                <a:gd name="T8" fmla="*/ 66 w 531"/>
                <a:gd name="T9" fmla="*/ 269 h 936"/>
                <a:gd name="T10" fmla="*/ 75 w 531"/>
                <a:gd name="T11" fmla="*/ 350 h 936"/>
                <a:gd name="T12" fmla="*/ 84 w 531"/>
                <a:gd name="T13" fmla="*/ 412 h 936"/>
                <a:gd name="T14" fmla="*/ 79 w 531"/>
                <a:gd name="T15" fmla="*/ 455 h 936"/>
                <a:gd name="T16" fmla="*/ 52 w 531"/>
                <a:gd name="T17" fmla="*/ 507 h 936"/>
                <a:gd name="T18" fmla="*/ 75 w 531"/>
                <a:gd name="T19" fmla="*/ 550 h 936"/>
                <a:gd name="T20" fmla="*/ 79 w 531"/>
                <a:gd name="T21" fmla="*/ 598 h 936"/>
                <a:gd name="T22" fmla="*/ 38 w 531"/>
                <a:gd name="T23" fmla="*/ 636 h 936"/>
                <a:gd name="T24" fmla="*/ 23 w 531"/>
                <a:gd name="T25" fmla="*/ 684 h 936"/>
                <a:gd name="T26" fmla="*/ 5 w 531"/>
                <a:gd name="T27" fmla="*/ 736 h 936"/>
                <a:gd name="T28" fmla="*/ 14 w 531"/>
                <a:gd name="T29" fmla="*/ 787 h 936"/>
                <a:gd name="T30" fmla="*/ 56 w 531"/>
                <a:gd name="T31" fmla="*/ 827 h 936"/>
                <a:gd name="T32" fmla="*/ 75 w 531"/>
                <a:gd name="T33" fmla="*/ 905 h 936"/>
                <a:gd name="T34" fmla="*/ 113 w 531"/>
                <a:gd name="T35" fmla="*/ 900 h 936"/>
                <a:gd name="T36" fmla="*/ 174 w 531"/>
                <a:gd name="T37" fmla="*/ 935 h 936"/>
                <a:gd name="T38" fmla="*/ 230 w 531"/>
                <a:gd name="T39" fmla="*/ 883 h 936"/>
                <a:gd name="T40" fmla="*/ 239 w 531"/>
                <a:gd name="T41" fmla="*/ 840 h 936"/>
                <a:gd name="T42" fmla="*/ 268 w 531"/>
                <a:gd name="T43" fmla="*/ 819 h 936"/>
                <a:gd name="T44" fmla="*/ 329 w 531"/>
                <a:gd name="T45" fmla="*/ 835 h 936"/>
                <a:gd name="T46" fmla="*/ 390 w 531"/>
                <a:gd name="T47" fmla="*/ 857 h 936"/>
                <a:gd name="T48" fmla="*/ 399 w 531"/>
                <a:gd name="T49" fmla="*/ 706 h 936"/>
                <a:gd name="T50" fmla="*/ 464 w 531"/>
                <a:gd name="T51" fmla="*/ 485 h 936"/>
                <a:gd name="T52" fmla="*/ 521 w 531"/>
                <a:gd name="T53" fmla="*/ 355 h 936"/>
                <a:gd name="T54" fmla="*/ 512 w 531"/>
                <a:gd name="T55" fmla="*/ 316 h 936"/>
                <a:gd name="T56" fmla="*/ 501 w 531"/>
                <a:gd name="T57" fmla="*/ 247 h 936"/>
                <a:gd name="T58" fmla="*/ 492 w 531"/>
                <a:gd name="T59" fmla="*/ 178 h 936"/>
                <a:gd name="T60" fmla="*/ 460 w 531"/>
                <a:gd name="T61" fmla="*/ 78 h 936"/>
                <a:gd name="T62" fmla="*/ 436 w 531"/>
                <a:gd name="T63" fmla="*/ 30 h 936"/>
                <a:gd name="T64" fmla="*/ 385 w 531"/>
                <a:gd name="T65" fmla="*/ 30 h 936"/>
                <a:gd name="T66" fmla="*/ 329 w 531"/>
                <a:gd name="T67" fmla="*/ 35 h 936"/>
                <a:gd name="T68" fmla="*/ 300 w 531"/>
                <a:gd name="T69" fmla="*/ 60 h 936"/>
                <a:gd name="T70" fmla="*/ 262 w 531"/>
                <a:gd name="T71" fmla="*/ 83 h 936"/>
                <a:gd name="T72" fmla="*/ 216 w 531"/>
                <a:gd name="T73" fmla="*/ 130 h 936"/>
                <a:gd name="T74" fmla="*/ 174 w 531"/>
                <a:gd name="T75" fmla="*/ 126 h 936"/>
                <a:gd name="T76" fmla="*/ 131 w 531"/>
                <a:gd name="T77" fmla="*/ 164 h 936"/>
                <a:gd name="T78" fmla="*/ 79 w 531"/>
                <a:gd name="T79" fmla="*/ 138 h 936"/>
                <a:gd name="T80" fmla="*/ 42 w 531"/>
                <a:gd name="T81" fmla="*/ 126 h 9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31"/>
                <a:gd name="T124" fmla="*/ 0 h 936"/>
                <a:gd name="T125" fmla="*/ 531 w 531"/>
                <a:gd name="T126" fmla="*/ 936 h 9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31" h="936">
                  <a:moveTo>
                    <a:pt x="42" y="95"/>
                  </a:moveTo>
                  <a:lnTo>
                    <a:pt x="18" y="113"/>
                  </a:lnTo>
                  <a:lnTo>
                    <a:pt x="18" y="138"/>
                  </a:lnTo>
                  <a:lnTo>
                    <a:pt x="23" y="160"/>
                  </a:lnTo>
                  <a:lnTo>
                    <a:pt x="5" y="181"/>
                  </a:lnTo>
                  <a:lnTo>
                    <a:pt x="14" y="208"/>
                  </a:lnTo>
                  <a:lnTo>
                    <a:pt x="5" y="238"/>
                  </a:lnTo>
                  <a:lnTo>
                    <a:pt x="18" y="242"/>
                  </a:lnTo>
                  <a:lnTo>
                    <a:pt x="52" y="238"/>
                  </a:lnTo>
                  <a:lnTo>
                    <a:pt x="66" y="269"/>
                  </a:lnTo>
                  <a:lnTo>
                    <a:pt x="79" y="316"/>
                  </a:lnTo>
                  <a:lnTo>
                    <a:pt x="75" y="350"/>
                  </a:lnTo>
                  <a:lnTo>
                    <a:pt x="94" y="380"/>
                  </a:lnTo>
                  <a:lnTo>
                    <a:pt x="84" y="412"/>
                  </a:lnTo>
                  <a:lnTo>
                    <a:pt x="79" y="428"/>
                  </a:lnTo>
                  <a:lnTo>
                    <a:pt x="79" y="455"/>
                  </a:lnTo>
                  <a:lnTo>
                    <a:pt x="52" y="477"/>
                  </a:lnTo>
                  <a:lnTo>
                    <a:pt x="52" y="507"/>
                  </a:lnTo>
                  <a:lnTo>
                    <a:pt x="52" y="528"/>
                  </a:lnTo>
                  <a:lnTo>
                    <a:pt x="75" y="550"/>
                  </a:lnTo>
                  <a:lnTo>
                    <a:pt x="79" y="571"/>
                  </a:lnTo>
                  <a:lnTo>
                    <a:pt x="79" y="598"/>
                  </a:lnTo>
                  <a:lnTo>
                    <a:pt x="47" y="623"/>
                  </a:lnTo>
                  <a:lnTo>
                    <a:pt x="38" y="636"/>
                  </a:lnTo>
                  <a:lnTo>
                    <a:pt x="32" y="671"/>
                  </a:lnTo>
                  <a:lnTo>
                    <a:pt x="23" y="684"/>
                  </a:lnTo>
                  <a:lnTo>
                    <a:pt x="9" y="693"/>
                  </a:lnTo>
                  <a:lnTo>
                    <a:pt x="5" y="736"/>
                  </a:lnTo>
                  <a:lnTo>
                    <a:pt x="0" y="771"/>
                  </a:lnTo>
                  <a:lnTo>
                    <a:pt x="14" y="787"/>
                  </a:lnTo>
                  <a:lnTo>
                    <a:pt x="38" y="814"/>
                  </a:lnTo>
                  <a:lnTo>
                    <a:pt x="56" y="827"/>
                  </a:lnTo>
                  <a:lnTo>
                    <a:pt x="70" y="862"/>
                  </a:lnTo>
                  <a:lnTo>
                    <a:pt x="75" y="905"/>
                  </a:lnTo>
                  <a:lnTo>
                    <a:pt x="94" y="922"/>
                  </a:lnTo>
                  <a:lnTo>
                    <a:pt x="113" y="900"/>
                  </a:lnTo>
                  <a:lnTo>
                    <a:pt x="131" y="900"/>
                  </a:lnTo>
                  <a:lnTo>
                    <a:pt x="174" y="935"/>
                  </a:lnTo>
                  <a:lnTo>
                    <a:pt x="192" y="905"/>
                  </a:lnTo>
                  <a:lnTo>
                    <a:pt x="230" y="883"/>
                  </a:lnTo>
                  <a:lnTo>
                    <a:pt x="253" y="870"/>
                  </a:lnTo>
                  <a:lnTo>
                    <a:pt x="239" y="840"/>
                  </a:lnTo>
                  <a:lnTo>
                    <a:pt x="235" y="814"/>
                  </a:lnTo>
                  <a:lnTo>
                    <a:pt x="268" y="819"/>
                  </a:lnTo>
                  <a:lnTo>
                    <a:pt x="309" y="805"/>
                  </a:lnTo>
                  <a:lnTo>
                    <a:pt x="329" y="835"/>
                  </a:lnTo>
                  <a:lnTo>
                    <a:pt x="347" y="840"/>
                  </a:lnTo>
                  <a:lnTo>
                    <a:pt x="390" y="857"/>
                  </a:lnTo>
                  <a:lnTo>
                    <a:pt x="404" y="849"/>
                  </a:lnTo>
                  <a:lnTo>
                    <a:pt x="399" y="706"/>
                  </a:lnTo>
                  <a:lnTo>
                    <a:pt x="427" y="619"/>
                  </a:lnTo>
                  <a:lnTo>
                    <a:pt x="464" y="485"/>
                  </a:lnTo>
                  <a:lnTo>
                    <a:pt x="469" y="402"/>
                  </a:lnTo>
                  <a:lnTo>
                    <a:pt x="521" y="355"/>
                  </a:lnTo>
                  <a:lnTo>
                    <a:pt x="530" y="337"/>
                  </a:lnTo>
                  <a:lnTo>
                    <a:pt x="512" y="316"/>
                  </a:lnTo>
                  <a:lnTo>
                    <a:pt x="507" y="281"/>
                  </a:lnTo>
                  <a:lnTo>
                    <a:pt x="501" y="247"/>
                  </a:lnTo>
                  <a:lnTo>
                    <a:pt x="478" y="212"/>
                  </a:lnTo>
                  <a:lnTo>
                    <a:pt x="492" y="178"/>
                  </a:lnTo>
                  <a:lnTo>
                    <a:pt x="460" y="151"/>
                  </a:lnTo>
                  <a:lnTo>
                    <a:pt x="460" y="78"/>
                  </a:lnTo>
                  <a:lnTo>
                    <a:pt x="431" y="56"/>
                  </a:lnTo>
                  <a:lnTo>
                    <a:pt x="436" y="30"/>
                  </a:lnTo>
                  <a:lnTo>
                    <a:pt x="404" y="22"/>
                  </a:lnTo>
                  <a:lnTo>
                    <a:pt x="385" y="30"/>
                  </a:lnTo>
                  <a:lnTo>
                    <a:pt x="366" y="0"/>
                  </a:lnTo>
                  <a:lnTo>
                    <a:pt x="329" y="35"/>
                  </a:lnTo>
                  <a:lnTo>
                    <a:pt x="323" y="52"/>
                  </a:lnTo>
                  <a:lnTo>
                    <a:pt x="300" y="60"/>
                  </a:lnTo>
                  <a:lnTo>
                    <a:pt x="286" y="56"/>
                  </a:lnTo>
                  <a:lnTo>
                    <a:pt x="262" y="83"/>
                  </a:lnTo>
                  <a:lnTo>
                    <a:pt x="259" y="100"/>
                  </a:lnTo>
                  <a:lnTo>
                    <a:pt x="216" y="130"/>
                  </a:lnTo>
                  <a:lnTo>
                    <a:pt x="201" y="121"/>
                  </a:lnTo>
                  <a:lnTo>
                    <a:pt x="174" y="126"/>
                  </a:lnTo>
                  <a:lnTo>
                    <a:pt x="160" y="148"/>
                  </a:lnTo>
                  <a:lnTo>
                    <a:pt x="131" y="164"/>
                  </a:lnTo>
                  <a:lnTo>
                    <a:pt x="103" y="160"/>
                  </a:lnTo>
                  <a:lnTo>
                    <a:pt x="79" y="138"/>
                  </a:lnTo>
                  <a:lnTo>
                    <a:pt x="61" y="138"/>
                  </a:lnTo>
                  <a:lnTo>
                    <a:pt x="42" y="126"/>
                  </a:lnTo>
                  <a:lnTo>
                    <a:pt x="42" y="95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1" name="Freeform 4"/>
            <p:cNvSpPr>
              <a:spLocks/>
            </p:cNvSpPr>
            <p:nvPr/>
          </p:nvSpPr>
          <p:spPr bwMode="auto">
            <a:xfrm>
              <a:off x="4176" y="2857"/>
              <a:ext cx="479" cy="862"/>
            </a:xfrm>
            <a:custGeom>
              <a:avLst/>
              <a:gdLst>
                <a:gd name="T0" fmla="*/ 0 w 479"/>
                <a:gd name="T1" fmla="*/ 22 h 862"/>
                <a:gd name="T2" fmla="*/ 23 w 479"/>
                <a:gd name="T3" fmla="*/ 61 h 862"/>
                <a:gd name="T4" fmla="*/ 18 w 479"/>
                <a:gd name="T5" fmla="*/ 91 h 862"/>
                <a:gd name="T6" fmla="*/ 29 w 479"/>
                <a:gd name="T7" fmla="*/ 121 h 862"/>
                <a:gd name="T8" fmla="*/ 70 w 479"/>
                <a:gd name="T9" fmla="*/ 186 h 862"/>
                <a:gd name="T10" fmla="*/ 108 w 479"/>
                <a:gd name="T11" fmla="*/ 247 h 862"/>
                <a:gd name="T12" fmla="*/ 117 w 479"/>
                <a:gd name="T13" fmla="*/ 272 h 862"/>
                <a:gd name="T14" fmla="*/ 117 w 479"/>
                <a:gd name="T15" fmla="*/ 337 h 862"/>
                <a:gd name="T16" fmla="*/ 126 w 479"/>
                <a:gd name="T17" fmla="*/ 368 h 862"/>
                <a:gd name="T18" fmla="*/ 159 w 479"/>
                <a:gd name="T19" fmla="*/ 420 h 862"/>
                <a:gd name="T20" fmla="*/ 169 w 479"/>
                <a:gd name="T21" fmla="*/ 436 h 862"/>
                <a:gd name="T22" fmla="*/ 173 w 479"/>
                <a:gd name="T23" fmla="*/ 480 h 862"/>
                <a:gd name="T24" fmla="*/ 169 w 479"/>
                <a:gd name="T25" fmla="*/ 506 h 862"/>
                <a:gd name="T26" fmla="*/ 126 w 479"/>
                <a:gd name="T27" fmla="*/ 524 h 862"/>
                <a:gd name="T28" fmla="*/ 112 w 479"/>
                <a:gd name="T29" fmla="*/ 532 h 862"/>
                <a:gd name="T30" fmla="*/ 112 w 479"/>
                <a:gd name="T31" fmla="*/ 549 h 862"/>
                <a:gd name="T32" fmla="*/ 103 w 479"/>
                <a:gd name="T33" fmla="*/ 549 h 862"/>
                <a:gd name="T34" fmla="*/ 65 w 479"/>
                <a:gd name="T35" fmla="*/ 554 h 862"/>
                <a:gd name="T36" fmla="*/ 56 w 479"/>
                <a:gd name="T37" fmla="*/ 579 h 862"/>
                <a:gd name="T38" fmla="*/ 65 w 479"/>
                <a:gd name="T39" fmla="*/ 619 h 862"/>
                <a:gd name="T40" fmla="*/ 47 w 479"/>
                <a:gd name="T41" fmla="*/ 662 h 862"/>
                <a:gd name="T42" fmla="*/ 33 w 479"/>
                <a:gd name="T43" fmla="*/ 697 h 862"/>
                <a:gd name="T44" fmla="*/ 5 w 479"/>
                <a:gd name="T45" fmla="*/ 718 h 862"/>
                <a:gd name="T46" fmla="*/ 0 w 479"/>
                <a:gd name="T47" fmla="*/ 745 h 862"/>
                <a:gd name="T48" fmla="*/ 9 w 479"/>
                <a:gd name="T49" fmla="*/ 783 h 862"/>
                <a:gd name="T50" fmla="*/ 0 w 479"/>
                <a:gd name="T51" fmla="*/ 823 h 862"/>
                <a:gd name="T52" fmla="*/ 33 w 479"/>
                <a:gd name="T53" fmla="*/ 861 h 862"/>
                <a:gd name="T54" fmla="*/ 79 w 479"/>
                <a:gd name="T55" fmla="*/ 844 h 862"/>
                <a:gd name="T56" fmla="*/ 122 w 479"/>
                <a:gd name="T57" fmla="*/ 844 h 862"/>
                <a:gd name="T58" fmla="*/ 155 w 479"/>
                <a:gd name="T59" fmla="*/ 809 h 862"/>
                <a:gd name="T60" fmla="*/ 159 w 479"/>
                <a:gd name="T61" fmla="*/ 748 h 862"/>
                <a:gd name="T62" fmla="*/ 211 w 479"/>
                <a:gd name="T63" fmla="*/ 710 h 862"/>
                <a:gd name="T64" fmla="*/ 262 w 479"/>
                <a:gd name="T65" fmla="*/ 667 h 862"/>
                <a:gd name="T66" fmla="*/ 296 w 479"/>
                <a:gd name="T67" fmla="*/ 614 h 862"/>
                <a:gd name="T68" fmla="*/ 296 w 479"/>
                <a:gd name="T69" fmla="*/ 549 h 862"/>
                <a:gd name="T70" fmla="*/ 399 w 479"/>
                <a:gd name="T71" fmla="*/ 480 h 862"/>
                <a:gd name="T72" fmla="*/ 440 w 479"/>
                <a:gd name="T73" fmla="*/ 471 h 862"/>
                <a:gd name="T74" fmla="*/ 469 w 479"/>
                <a:gd name="T75" fmla="*/ 446 h 862"/>
                <a:gd name="T76" fmla="*/ 473 w 479"/>
                <a:gd name="T77" fmla="*/ 385 h 862"/>
                <a:gd name="T78" fmla="*/ 460 w 479"/>
                <a:gd name="T79" fmla="*/ 355 h 862"/>
                <a:gd name="T80" fmla="*/ 478 w 479"/>
                <a:gd name="T81" fmla="*/ 294 h 862"/>
                <a:gd name="T82" fmla="*/ 478 w 479"/>
                <a:gd name="T83" fmla="*/ 259 h 862"/>
                <a:gd name="T84" fmla="*/ 464 w 479"/>
                <a:gd name="T85" fmla="*/ 242 h 862"/>
                <a:gd name="T86" fmla="*/ 422 w 479"/>
                <a:gd name="T87" fmla="*/ 229 h 862"/>
                <a:gd name="T88" fmla="*/ 352 w 479"/>
                <a:gd name="T89" fmla="*/ 173 h 862"/>
                <a:gd name="T90" fmla="*/ 300 w 479"/>
                <a:gd name="T91" fmla="*/ 173 h 862"/>
                <a:gd name="T92" fmla="*/ 281 w 479"/>
                <a:gd name="T93" fmla="*/ 126 h 862"/>
                <a:gd name="T94" fmla="*/ 300 w 479"/>
                <a:gd name="T95" fmla="*/ 108 h 862"/>
                <a:gd name="T96" fmla="*/ 319 w 479"/>
                <a:gd name="T97" fmla="*/ 86 h 862"/>
                <a:gd name="T98" fmla="*/ 319 w 479"/>
                <a:gd name="T99" fmla="*/ 48 h 862"/>
                <a:gd name="T100" fmla="*/ 309 w 479"/>
                <a:gd name="T101" fmla="*/ 5 h 862"/>
                <a:gd name="T102" fmla="*/ 262 w 479"/>
                <a:gd name="T103" fmla="*/ 0 h 862"/>
                <a:gd name="T104" fmla="*/ 244 w 479"/>
                <a:gd name="T105" fmla="*/ 61 h 862"/>
                <a:gd name="T106" fmla="*/ 206 w 479"/>
                <a:gd name="T107" fmla="*/ 70 h 862"/>
                <a:gd name="T108" fmla="*/ 178 w 479"/>
                <a:gd name="T109" fmla="*/ 70 h 862"/>
                <a:gd name="T110" fmla="*/ 164 w 479"/>
                <a:gd name="T111" fmla="*/ 83 h 862"/>
                <a:gd name="T112" fmla="*/ 108 w 479"/>
                <a:gd name="T113" fmla="*/ 43 h 862"/>
                <a:gd name="T114" fmla="*/ 79 w 479"/>
                <a:gd name="T115" fmla="*/ 56 h 862"/>
                <a:gd name="T116" fmla="*/ 52 w 479"/>
                <a:gd name="T117" fmla="*/ 56 h 862"/>
                <a:gd name="T118" fmla="*/ 23 w 479"/>
                <a:gd name="T119" fmla="*/ 26 h 862"/>
                <a:gd name="T120" fmla="*/ 0 w 479"/>
                <a:gd name="T121" fmla="*/ 22 h 8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79"/>
                <a:gd name="T184" fmla="*/ 0 h 862"/>
                <a:gd name="T185" fmla="*/ 479 w 479"/>
                <a:gd name="T186" fmla="*/ 862 h 86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79" h="862">
                  <a:moveTo>
                    <a:pt x="0" y="22"/>
                  </a:moveTo>
                  <a:lnTo>
                    <a:pt x="23" y="61"/>
                  </a:lnTo>
                  <a:lnTo>
                    <a:pt x="18" y="91"/>
                  </a:lnTo>
                  <a:lnTo>
                    <a:pt x="29" y="121"/>
                  </a:lnTo>
                  <a:lnTo>
                    <a:pt x="70" y="186"/>
                  </a:lnTo>
                  <a:lnTo>
                    <a:pt x="108" y="247"/>
                  </a:lnTo>
                  <a:lnTo>
                    <a:pt x="117" y="272"/>
                  </a:lnTo>
                  <a:lnTo>
                    <a:pt x="117" y="337"/>
                  </a:lnTo>
                  <a:lnTo>
                    <a:pt x="126" y="368"/>
                  </a:lnTo>
                  <a:lnTo>
                    <a:pt x="159" y="420"/>
                  </a:lnTo>
                  <a:lnTo>
                    <a:pt x="169" y="436"/>
                  </a:lnTo>
                  <a:lnTo>
                    <a:pt x="173" y="480"/>
                  </a:lnTo>
                  <a:lnTo>
                    <a:pt x="169" y="506"/>
                  </a:lnTo>
                  <a:lnTo>
                    <a:pt x="126" y="524"/>
                  </a:lnTo>
                  <a:lnTo>
                    <a:pt x="112" y="532"/>
                  </a:lnTo>
                  <a:lnTo>
                    <a:pt x="112" y="549"/>
                  </a:lnTo>
                  <a:lnTo>
                    <a:pt x="103" y="549"/>
                  </a:lnTo>
                  <a:lnTo>
                    <a:pt x="65" y="554"/>
                  </a:lnTo>
                  <a:lnTo>
                    <a:pt x="56" y="579"/>
                  </a:lnTo>
                  <a:lnTo>
                    <a:pt x="65" y="619"/>
                  </a:lnTo>
                  <a:lnTo>
                    <a:pt x="47" y="662"/>
                  </a:lnTo>
                  <a:lnTo>
                    <a:pt x="33" y="697"/>
                  </a:lnTo>
                  <a:lnTo>
                    <a:pt x="5" y="718"/>
                  </a:lnTo>
                  <a:lnTo>
                    <a:pt x="0" y="745"/>
                  </a:lnTo>
                  <a:lnTo>
                    <a:pt x="9" y="783"/>
                  </a:lnTo>
                  <a:lnTo>
                    <a:pt x="0" y="823"/>
                  </a:lnTo>
                  <a:lnTo>
                    <a:pt x="33" y="861"/>
                  </a:lnTo>
                  <a:lnTo>
                    <a:pt x="79" y="844"/>
                  </a:lnTo>
                  <a:lnTo>
                    <a:pt x="122" y="844"/>
                  </a:lnTo>
                  <a:lnTo>
                    <a:pt x="155" y="809"/>
                  </a:lnTo>
                  <a:lnTo>
                    <a:pt x="159" y="748"/>
                  </a:lnTo>
                  <a:lnTo>
                    <a:pt x="211" y="710"/>
                  </a:lnTo>
                  <a:lnTo>
                    <a:pt x="262" y="667"/>
                  </a:lnTo>
                  <a:lnTo>
                    <a:pt x="296" y="614"/>
                  </a:lnTo>
                  <a:lnTo>
                    <a:pt x="296" y="549"/>
                  </a:lnTo>
                  <a:lnTo>
                    <a:pt x="399" y="480"/>
                  </a:lnTo>
                  <a:lnTo>
                    <a:pt x="440" y="471"/>
                  </a:lnTo>
                  <a:lnTo>
                    <a:pt x="469" y="446"/>
                  </a:lnTo>
                  <a:lnTo>
                    <a:pt x="473" y="385"/>
                  </a:lnTo>
                  <a:lnTo>
                    <a:pt x="460" y="355"/>
                  </a:lnTo>
                  <a:lnTo>
                    <a:pt x="478" y="294"/>
                  </a:lnTo>
                  <a:lnTo>
                    <a:pt x="478" y="259"/>
                  </a:lnTo>
                  <a:lnTo>
                    <a:pt x="464" y="242"/>
                  </a:lnTo>
                  <a:lnTo>
                    <a:pt x="422" y="229"/>
                  </a:lnTo>
                  <a:lnTo>
                    <a:pt x="352" y="173"/>
                  </a:lnTo>
                  <a:lnTo>
                    <a:pt x="300" y="173"/>
                  </a:lnTo>
                  <a:lnTo>
                    <a:pt x="281" y="126"/>
                  </a:lnTo>
                  <a:lnTo>
                    <a:pt x="300" y="108"/>
                  </a:lnTo>
                  <a:lnTo>
                    <a:pt x="319" y="86"/>
                  </a:lnTo>
                  <a:lnTo>
                    <a:pt x="319" y="48"/>
                  </a:lnTo>
                  <a:lnTo>
                    <a:pt x="309" y="5"/>
                  </a:lnTo>
                  <a:lnTo>
                    <a:pt x="262" y="0"/>
                  </a:lnTo>
                  <a:lnTo>
                    <a:pt x="244" y="61"/>
                  </a:lnTo>
                  <a:lnTo>
                    <a:pt x="206" y="70"/>
                  </a:lnTo>
                  <a:lnTo>
                    <a:pt x="178" y="70"/>
                  </a:lnTo>
                  <a:lnTo>
                    <a:pt x="164" y="83"/>
                  </a:lnTo>
                  <a:lnTo>
                    <a:pt x="108" y="43"/>
                  </a:lnTo>
                  <a:lnTo>
                    <a:pt x="79" y="56"/>
                  </a:lnTo>
                  <a:lnTo>
                    <a:pt x="52" y="56"/>
                  </a:lnTo>
                  <a:lnTo>
                    <a:pt x="23" y="26"/>
                  </a:lnTo>
                  <a:lnTo>
                    <a:pt x="0" y="22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2" name="Freeform 5"/>
            <p:cNvSpPr>
              <a:spLocks/>
            </p:cNvSpPr>
            <p:nvPr/>
          </p:nvSpPr>
          <p:spPr bwMode="auto">
            <a:xfrm>
              <a:off x="4119" y="2467"/>
              <a:ext cx="466" cy="472"/>
            </a:xfrm>
            <a:custGeom>
              <a:avLst/>
              <a:gdLst>
                <a:gd name="T0" fmla="*/ 366 w 466"/>
                <a:gd name="T1" fmla="*/ 398 h 472"/>
                <a:gd name="T2" fmla="*/ 413 w 466"/>
                <a:gd name="T3" fmla="*/ 342 h 472"/>
                <a:gd name="T4" fmla="*/ 409 w 466"/>
                <a:gd name="T5" fmla="*/ 324 h 472"/>
                <a:gd name="T6" fmla="*/ 442 w 466"/>
                <a:gd name="T7" fmla="*/ 290 h 472"/>
                <a:gd name="T8" fmla="*/ 465 w 466"/>
                <a:gd name="T9" fmla="*/ 280 h 472"/>
                <a:gd name="T10" fmla="*/ 436 w 466"/>
                <a:gd name="T11" fmla="*/ 242 h 472"/>
                <a:gd name="T12" fmla="*/ 413 w 466"/>
                <a:gd name="T13" fmla="*/ 194 h 472"/>
                <a:gd name="T14" fmla="*/ 404 w 466"/>
                <a:gd name="T15" fmla="*/ 156 h 472"/>
                <a:gd name="T16" fmla="*/ 380 w 466"/>
                <a:gd name="T17" fmla="*/ 151 h 472"/>
                <a:gd name="T18" fmla="*/ 315 w 466"/>
                <a:gd name="T19" fmla="*/ 159 h 472"/>
                <a:gd name="T20" fmla="*/ 296 w 466"/>
                <a:gd name="T21" fmla="*/ 151 h 472"/>
                <a:gd name="T22" fmla="*/ 296 w 466"/>
                <a:gd name="T23" fmla="*/ 129 h 472"/>
                <a:gd name="T24" fmla="*/ 296 w 466"/>
                <a:gd name="T25" fmla="*/ 104 h 472"/>
                <a:gd name="T26" fmla="*/ 281 w 466"/>
                <a:gd name="T27" fmla="*/ 91 h 472"/>
                <a:gd name="T28" fmla="*/ 254 w 466"/>
                <a:gd name="T29" fmla="*/ 91 h 472"/>
                <a:gd name="T30" fmla="*/ 220 w 466"/>
                <a:gd name="T31" fmla="*/ 73 h 472"/>
                <a:gd name="T32" fmla="*/ 197 w 466"/>
                <a:gd name="T33" fmla="*/ 38 h 472"/>
                <a:gd name="T34" fmla="*/ 188 w 466"/>
                <a:gd name="T35" fmla="*/ 8 h 472"/>
                <a:gd name="T36" fmla="*/ 169 w 466"/>
                <a:gd name="T37" fmla="*/ 0 h 472"/>
                <a:gd name="T38" fmla="*/ 141 w 466"/>
                <a:gd name="T39" fmla="*/ 17 h 472"/>
                <a:gd name="T40" fmla="*/ 79 w 466"/>
                <a:gd name="T41" fmla="*/ 13 h 472"/>
                <a:gd name="T42" fmla="*/ 52 w 466"/>
                <a:gd name="T43" fmla="*/ 70 h 472"/>
                <a:gd name="T44" fmla="*/ 42 w 466"/>
                <a:gd name="T45" fmla="*/ 78 h 472"/>
                <a:gd name="T46" fmla="*/ 9 w 466"/>
                <a:gd name="T47" fmla="*/ 83 h 472"/>
                <a:gd name="T48" fmla="*/ 0 w 466"/>
                <a:gd name="T49" fmla="*/ 99 h 472"/>
                <a:gd name="T50" fmla="*/ 33 w 466"/>
                <a:gd name="T51" fmla="*/ 126 h 472"/>
                <a:gd name="T52" fmla="*/ 29 w 466"/>
                <a:gd name="T53" fmla="*/ 151 h 472"/>
                <a:gd name="T54" fmla="*/ 9 w 466"/>
                <a:gd name="T55" fmla="*/ 191 h 472"/>
                <a:gd name="T56" fmla="*/ 61 w 466"/>
                <a:gd name="T57" fmla="*/ 234 h 472"/>
                <a:gd name="T58" fmla="*/ 76 w 466"/>
                <a:gd name="T59" fmla="*/ 268 h 472"/>
                <a:gd name="T60" fmla="*/ 94 w 466"/>
                <a:gd name="T61" fmla="*/ 315 h 472"/>
                <a:gd name="T62" fmla="*/ 99 w 466"/>
                <a:gd name="T63" fmla="*/ 350 h 472"/>
                <a:gd name="T64" fmla="*/ 85 w 466"/>
                <a:gd name="T65" fmla="*/ 372 h 472"/>
                <a:gd name="T66" fmla="*/ 76 w 466"/>
                <a:gd name="T67" fmla="*/ 393 h 472"/>
                <a:gd name="T68" fmla="*/ 56 w 466"/>
                <a:gd name="T69" fmla="*/ 401 h 472"/>
                <a:gd name="T70" fmla="*/ 76 w 466"/>
                <a:gd name="T71" fmla="*/ 411 h 472"/>
                <a:gd name="T72" fmla="*/ 108 w 466"/>
                <a:gd name="T73" fmla="*/ 441 h 472"/>
                <a:gd name="T74" fmla="*/ 141 w 466"/>
                <a:gd name="T75" fmla="*/ 445 h 472"/>
                <a:gd name="T76" fmla="*/ 160 w 466"/>
                <a:gd name="T77" fmla="*/ 433 h 472"/>
                <a:gd name="T78" fmla="*/ 216 w 466"/>
                <a:gd name="T79" fmla="*/ 471 h 472"/>
                <a:gd name="T80" fmla="*/ 234 w 466"/>
                <a:gd name="T81" fmla="*/ 458 h 472"/>
                <a:gd name="T82" fmla="*/ 277 w 466"/>
                <a:gd name="T83" fmla="*/ 454 h 472"/>
                <a:gd name="T84" fmla="*/ 292 w 466"/>
                <a:gd name="T85" fmla="*/ 445 h 472"/>
                <a:gd name="T86" fmla="*/ 305 w 466"/>
                <a:gd name="T87" fmla="*/ 415 h 472"/>
                <a:gd name="T88" fmla="*/ 319 w 466"/>
                <a:gd name="T89" fmla="*/ 385 h 472"/>
                <a:gd name="T90" fmla="*/ 366 w 466"/>
                <a:gd name="T91" fmla="*/ 398 h 47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66"/>
                <a:gd name="T139" fmla="*/ 0 h 472"/>
                <a:gd name="T140" fmla="*/ 466 w 466"/>
                <a:gd name="T141" fmla="*/ 472 h 47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66" h="472">
                  <a:moveTo>
                    <a:pt x="366" y="398"/>
                  </a:moveTo>
                  <a:lnTo>
                    <a:pt x="413" y="342"/>
                  </a:lnTo>
                  <a:lnTo>
                    <a:pt x="409" y="324"/>
                  </a:lnTo>
                  <a:lnTo>
                    <a:pt x="442" y="290"/>
                  </a:lnTo>
                  <a:lnTo>
                    <a:pt x="465" y="280"/>
                  </a:lnTo>
                  <a:lnTo>
                    <a:pt x="436" y="242"/>
                  </a:lnTo>
                  <a:lnTo>
                    <a:pt x="413" y="194"/>
                  </a:lnTo>
                  <a:lnTo>
                    <a:pt x="404" y="156"/>
                  </a:lnTo>
                  <a:lnTo>
                    <a:pt x="380" y="151"/>
                  </a:lnTo>
                  <a:lnTo>
                    <a:pt x="315" y="159"/>
                  </a:lnTo>
                  <a:lnTo>
                    <a:pt x="296" y="151"/>
                  </a:lnTo>
                  <a:lnTo>
                    <a:pt x="296" y="129"/>
                  </a:lnTo>
                  <a:lnTo>
                    <a:pt x="296" y="104"/>
                  </a:lnTo>
                  <a:lnTo>
                    <a:pt x="281" y="91"/>
                  </a:lnTo>
                  <a:lnTo>
                    <a:pt x="254" y="91"/>
                  </a:lnTo>
                  <a:lnTo>
                    <a:pt x="220" y="73"/>
                  </a:lnTo>
                  <a:lnTo>
                    <a:pt x="197" y="38"/>
                  </a:lnTo>
                  <a:lnTo>
                    <a:pt x="188" y="8"/>
                  </a:lnTo>
                  <a:lnTo>
                    <a:pt x="169" y="0"/>
                  </a:lnTo>
                  <a:lnTo>
                    <a:pt x="141" y="17"/>
                  </a:lnTo>
                  <a:lnTo>
                    <a:pt x="79" y="13"/>
                  </a:lnTo>
                  <a:lnTo>
                    <a:pt x="52" y="70"/>
                  </a:lnTo>
                  <a:lnTo>
                    <a:pt x="42" y="78"/>
                  </a:lnTo>
                  <a:lnTo>
                    <a:pt x="9" y="83"/>
                  </a:lnTo>
                  <a:lnTo>
                    <a:pt x="0" y="99"/>
                  </a:lnTo>
                  <a:lnTo>
                    <a:pt x="33" y="126"/>
                  </a:lnTo>
                  <a:lnTo>
                    <a:pt x="29" y="151"/>
                  </a:lnTo>
                  <a:lnTo>
                    <a:pt x="9" y="191"/>
                  </a:lnTo>
                  <a:lnTo>
                    <a:pt x="61" y="234"/>
                  </a:lnTo>
                  <a:lnTo>
                    <a:pt x="76" y="268"/>
                  </a:lnTo>
                  <a:lnTo>
                    <a:pt x="94" y="315"/>
                  </a:lnTo>
                  <a:lnTo>
                    <a:pt x="99" y="350"/>
                  </a:lnTo>
                  <a:lnTo>
                    <a:pt x="85" y="372"/>
                  </a:lnTo>
                  <a:lnTo>
                    <a:pt x="76" y="393"/>
                  </a:lnTo>
                  <a:lnTo>
                    <a:pt x="56" y="401"/>
                  </a:lnTo>
                  <a:lnTo>
                    <a:pt x="76" y="411"/>
                  </a:lnTo>
                  <a:lnTo>
                    <a:pt x="108" y="441"/>
                  </a:lnTo>
                  <a:lnTo>
                    <a:pt x="141" y="445"/>
                  </a:lnTo>
                  <a:lnTo>
                    <a:pt x="160" y="433"/>
                  </a:lnTo>
                  <a:lnTo>
                    <a:pt x="216" y="471"/>
                  </a:lnTo>
                  <a:lnTo>
                    <a:pt x="234" y="458"/>
                  </a:lnTo>
                  <a:lnTo>
                    <a:pt x="277" y="454"/>
                  </a:lnTo>
                  <a:lnTo>
                    <a:pt x="292" y="445"/>
                  </a:lnTo>
                  <a:lnTo>
                    <a:pt x="305" y="415"/>
                  </a:lnTo>
                  <a:lnTo>
                    <a:pt x="319" y="385"/>
                  </a:lnTo>
                  <a:lnTo>
                    <a:pt x="366" y="398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3" name="Freeform 6"/>
            <p:cNvSpPr>
              <a:spLocks/>
            </p:cNvSpPr>
            <p:nvPr/>
          </p:nvSpPr>
          <p:spPr bwMode="auto">
            <a:xfrm>
              <a:off x="3122" y="3554"/>
              <a:ext cx="1032" cy="632"/>
            </a:xfrm>
            <a:custGeom>
              <a:avLst/>
              <a:gdLst>
                <a:gd name="T0" fmla="*/ 1031 w 1032"/>
                <a:gd name="T1" fmla="*/ 17 h 632"/>
                <a:gd name="T2" fmla="*/ 975 w 1032"/>
                <a:gd name="T3" fmla="*/ 121 h 632"/>
                <a:gd name="T4" fmla="*/ 918 w 1032"/>
                <a:gd name="T5" fmla="*/ 221 h 632"/>
                <a:gd name="T6" fmla="*/ 909 w 1032"/>
                <a:gd name="T7" fmla="*/ 281 h 632"/>
                <a:gd name="T8" fmla="*/ 862 w 1032"/>
                <a:gd name="T9" fmla="*/ 345 h 632"/>
                <a:gd name="T10" fmla="*/ 894 w 1032"/>
                <a:gd name="T11" fmla="*/ 407 h 632"/>
                <a:gd name="T12" fmla="*/ 914 w 1032"/>
                <a:gd name="T13" fmla="*/ 462 h 632"/>
                <a:gd name="T14" fmla="*/ 928 w 1032"/>
                <a:gd name="T15" fmla="*/ 497 h 632"/>
                <a:gd name="T16" fmla="*/ 871 w 1032"/>
                <a:gd name="T17" fmla="*/ 566 h 632"/>
                <a:gd name="T18" fmla="*/ 867 w 1032"/>
                <a:gd name="T19" fmla="*/ 618 h 632"/>
                <a:gd name="T20" fmla="*/ 829 w 1032"/>
                <a:gd name="T21" fmla="*/ 631 h 632"/>
                <a:gd name="T22" fmla="*/ 792 w 1032"/>
                <a:gd name="T23" fmla="*/ 601 h 632"/>
                <a:gd name="T24" fmla="*/ 722 w 1032"/>
                <a:gd name="T25" fmla="*/ 593 h 632"/>
                <a:gd name="T26" fmla="*/ 689 w 1032"/>
                <a:gd name="T27" fmla="*/ 579 h 632"/>
                <a:gd name="T28" fmla="*/ 651 w 1032"/>
                <a:gd name="T29" fmla="*/ 561 h 632"/>
                <a:gd name="T30" fmla="*/ 637 w 1032"/>
                <a:gd name="T31" fmla="*/ 531 h 632"/>
                <a:gd name="T32" fmla="*/ 614 w 1032"/>
                <a:gd name="T33" fmla="*/ 493 h 632"/>
                <a:gd name="T34" fmla="*/ 533 w 1032"/>
                <a:gd name="T35" fmla="*/ 432 h 632"/>
                <a:gd name="T36" fmla="*/ 468 w 1032"/>
                <a:gd name="T37" fmla="*/ 432 h 632"/>
                <a:gd name="T38" fmla="*/ 407 w 1032"/>
                <a:gd name="T39" fmla="*/ 402 h 632"/>
                <a:gd name="T40" fmla="*/ 360 w 1032"/>
                <a:gd name="T41" fmla="*/ 375 h 632"/>
                <a:gd name="T42" fmla="*/ 304 w 1032"/>
                <a:gd name="T43" fmla="*/ 372 h 632"/>
                <a:gd name="T44" fmla="*/ 267 w 1032"/>
                <a:gd name="T45" fmla="*/ 332 h 632"/>
                <a:gd name="T46" fmla="*/ 244 w 1032"/>
                <a:gd name="T47" fmla="*/ 316 h 632"/>
                <a:gd name="T48" fmla="*/ 202 w 1032"/>
                <a:gd name="T49" fmla="*/ 281 h 632"/>
                <a:gd name="T50" fmla="*/ 160 w 1032"/>
                <a:gd name="T51" fmla="*/ 246 h 632"/>
                <a:gd name="T52" fmla="*/ 131 w 1032"/>
                <a:gd name="T53" fmla="*/ 242 h 632"/>
                <a:gd name="T54" fmla="*/ 85 w 1032"/>
                <a:gd name="T55" fmla="*/ 251 h 632"/>
                <a:gd name="T56" fmla="*/ 66 w 1032"/>
                <a:gd name="T57" fmla="*/ 221 h 632"/>
                <a:gd name="T58" fmla="*/ 33 w 1032"/>
                <a:gd name="T59" fmla="*/ 208 h 632"/>
                <a:gd name="T60" fmla="*/ 33 w 1032"/>
                <a:gd name="T61" fmla="*/ 191 h 632"/>
                <a:gd name="T62" fmla="*/ 0 w 1032"/>
                <a:gd name="T63" fmla="*/ 151 h 632"/>
                <a:gd name="T64" fmla="*/ 23 w 1032"/>
                <a:gd name="T65" fmla="*/ 125 h 632"/>
                <a:gd name="T66" fmla="*/ 9 w 1032"/>
                <a:gd name="T67" fmla="*/ 100 h 632"/>
                <a:gd name="T68" fmla="*/ 29 w 1032"/>
                <a:gd name="T69" fmla="*/ 65 h 632"/>
                <a:gd name="T70" fmla="*/ 117 w 1032"/>
                <a:gd name="T71" fmla="*/ 26 h 632"/>
                <a:gd name="T72" fmla="*/ 164 w 1032"/>
                <a:gd name="T73" fmla="*/ 56 h 632"/>
                <a:gd name="T74" fmla="*/ 198 w 1032"/>
                <a:gd name="T75" fmla="*/ 17 h 632"/>
                <a:gd name="T76" fmla="*/ 313 w 1032"/>
                <a:gd name="T77" fmla="*/ 35 h 632"/>
                <a:gd name="T78" fmla="*/ 360 w 1032"/>
                <a:gd name="T79" fmla="*/ 70 h 632"/>
                <a:gd name="T80" fmla="*/ 389 w 1032"/>
                <a:gd name="T81" fmla="*/ 70 h 632"/>
                <a:gd name="T82" fmla="*/ 459 w 1032"/>
                <a:gd name="T83" fmla="*/ 100 h 632"/>
                <a:gd name="T84" fmla="*/ 520 w 1032"/>
                <a:gd name="T85" fmla="*/ 73 h 632"/>
                <a:gd name="T86" fmla="*/ 585 w 1032"/>
                <a:gd name="T87" fmla="*/ 91 h 632"/>
                <a:gd name="T88" fmla="*/ 641 w 1032"/>
                <a:gd name="T89" fmla="*/ 86 h 632"/>
                <a:gd name="T90" fmla="*/ 702 w 1032"/>
                <a:gd name="T91" fmla="*/ 82 h 632"/>
                <a:gd name="T92" fmla="*/ 763 w 1032"/>
                <a:gd name="T93" fmla="*/ 52 h 632"/>
                <a:gd name="T94" fmla="*/ 833 w 1032"/>
                <a:gd name="T95" fmla="*/ 38 h 632"/>
                <a:gd name="T96" fmla="*/ 894 w 1032"/>
                <a:gd name="T97" fmla="*/ 38 h 632"/>
                <a:gd name="T98" fmla="*/ 937 w 1032"/>
                <a:gd name="T99" fmla="*/ 8 h 632"/>
                <a:gd name="T100" fmla="*/ 993 w 1032"/>
                <a:gd name="T101" fmla="*/ 13 h 6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32"/>
                <a:gd name="T154" fmla="*/ 0 h 632"/>
                <a:gd name="T155" fmla="*/ 1032 w 1032"/>
                <a:gd name="T156" fmla="*/ 632 h 63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32" h="632">
                  <a:moveTo>
                    <a:pt x="1022" y="0"/>
                  </a:moveTo>
                  <a:lnTo>
                    <a:pt x="1031" y="17"/>
                  </a:lnTo>
                  <a:lnTo>
                    <a:pt x="993" y="73"/>
                  </a:lnTo>
                  <a:lnTo>
                    <a:pt x="975" y="121"/>
                  </a:lnTo>
                  <a:lnTo>
                    <a:pt x="946" y="169"/>
                  </a:lnTo>
                  <a:lnTo>
                    <a:pt x="918" y="221"/>
                  </a:lnTo>
                  <a:lnTo>
                    <a:pt x="900" y="238"/>
                  </a:lnTo>
                  <a:lnTo>
                    <a:pt x="909" y="281"/>
                  </a:lnTo>
                  <a:lnTo>
                    <a:pt x="853" y="316"/>
                  </a:lnTo>
                  <a:lnTo>
                    <a:pt x="862" y="345"/>
                  </a:lnTo>
                  <a:lnTo>
                    <a:pt x="862" y="380"/>
                  </a:lnTo>
                  <a:lnTo>
                    <a:pt x="894" y="407"/>
                  </a:lnTo>
                  <a:lnTo>
                    <a:pt x="891" y="428"/>
                  </a:lnTo>
                  <a:lnTo>
                    <a:pt x="914" y="462"/>
                  </a:lnTo>
                  <a:lnTo>
                    <a:pt x="928" y="471"/>
                  </a:lnTo>
                  <a:lnTo>
                    <a:pt x="928" y="497"/>
                  </a:lnTo>
                  <a:lnTo>
                    <a:pt x="876" y="545"/>
                  </a:lnTo>
                  <a:lnTo>
                    <a:pt x="871" y="566"/>
                  </a:lnTo>
                  <a:lnTo>
                    <a:pt x="876" y="593"/>
                  </a:lnTo>
                  <a:lnTo>
                    <a:pt x="867" y="618"/>
                  </a:lnTo>
                  <a:lnTo>
                    <a:pt x="844" y="631"/>
                  </a:lnTo>
                  <a:lnTo>
                    <a:pt x="829" y="631"/>
                  </a:lnTo>
                  <a:lnTo>
                    <a:pt x="806" y="614"/>
                  </a:lnTo>
                  <a:lnTo>
                    <a:pt x="792" y="601"/>
                  </a:lnTo>
                  <a:lnTo>
                    <a:pt x="763" y="601"/>
                  </a:lnTo>
                  <a:lnTo>
                    <a:pt x="722" y="593"/>
                  </a:lnTo>
                  <a:lnTo>
                    <a:pt x="707" y="596"/>
                  </a:lnTo>
                  <a:lnTo>
                    <a:pt x="689" y="579"/>
                  </a:lnTo>
                  <a:lnTo>
                    <a:pt x="670" y="561"/>
                  </a:lnTo>
                  <a:lnTo>
                    <a:pt x="651" y="561"/>
                  </a:lnTo>
                  <a:lnTo>
                    <a:pt x="637" y="553"/>
                  </a:lnTo>
                  <a:lnTo>
                    <a:pt x="637" y="531"/>
                  </a:lnTo>
                  <a:lnTo>
                    <a:pt x="628" y="506"/>
                  </a:lnTo>
                  <a:lnTo>
                    <a:pt x="614" y="493"/>
                  </a:lnTo>
                  <a:lnTo>
                    <a:pt x="585" y="467"/>
                  </a:lnTo>
                  <a:lnTo>
                    <a:pt x="533" y="432"/>
                  </a:lnTo>
                  <a:lnTo>
                    <a:pt x="501" y="432"/>
                  </a:lnTo>
                  <a:lnTo>
                    <a:pt x="468" y="432"/>
                  </a:lnTo>
                  <a:lnTo>
                    <a:pt x="445" y="415"/>
                  </a:lnTo>
                  <a:lnTo>
                    <a:pt x="407" y="402"/>
                  </a:lnTo>
                  <a:lnTo>
                    <a:pt x="393" y="389"/>
                  </a:lnTo>
                  <a:lnTo>
                    <a:pt x="360" y="375"/>
                  </a:lnTo>
                  <a:lnTo>
                    <a:pt x="322" y="372"/>
                  </a:lnTo>
                  <a:lnTo>
                    <a:pt x="304" y="372"/>
                  </a:lnTo>
                  <a:lnTo>
                    <a:pt x="276" y="342"/>
                  </a:lnTo>
                  <a:lnTo>
                    <a:pt x="267" y="332"/>
                  </a:lnTo>
                  <a:lnTo>
                    <a:pt x="247" y="329"/>
                  </a:lnTo>
                  <a:lnTo>
                    <a:pt x="244" y="316"/>
                  </a:lnTo>
                  <a:lnTo>
                    <a:pt x="225" y="281"/>
                  </a:lnTo>
                  <a:lnTo>
                    <a:pt x="202" y="281"/>
                  </a:lnTo>
                  <a:lnTo>
                    <a:pt x="178" y="272"/>
                  </a:lnTo>
                  <a:lnTo>
                    <a:pt x="160" y="246"/>
                  </a:lnTo>
                  <a:lnTo>
                    <a:pt x="155" y="242"/>
                  </a:lnTo>
                  <a:lnTo>
                    <a:pt x="131" y="242"/>
                  </a:lnTo>
                  <a:lnTo>
                    <a:pt x="108" y="251"/>
                  </a:lnTo>
                  <a:lnTo>
                    <a:pt x="85" y="251"/>
                  </a:lnTo>
                  <a:lnTo>
                    <a:pt x="66" y="238"/>
                  </a:lnTo>
                  <a:lnTo>
                    <a:pt x="66" y="221"/>
                  </a:lnTo>
                  <a:lnTo>
                    <a:pt x="56" y="203"/>
                  </a:lnTo>
                  <a:lnTo>
                    <a:pt x="33" y="208"/>
                  </a:lnTo>
                  <a:lnTo>
                    <a:pt x="23" y="199"/>
                  </a:lnTo>
                  <a:lnTo>
                    <a:pt x="33" y="191"/>
                  </a:lnTo>
                  <a:lnTo>
                    <a:pt x="0" y="169"/>
                  </a:lnTo>
                  <a:lnTo>
                    <a:pt x="0" y="151"/>
                  </a:lnTo>
                  <a:lnTo>
                    <a:pt x="9" y="138"/>
                  </a:lnTo>
                  <a:lnTo>
                    <a:pt x="23" y="125"/>
                  </a:lnTo>
                  <a:lnTo>
                    <a:pt x="23" y="113"/>
                  </a:lnTo>
                  <a:lnTo>
                    <a:pt x="9" y="100"/>
                  </a:lnTo>
                  <a:lnTo>
                    <a:pt x="14" y="82"/>
                  </a:lnTo>
                  <a:lnTo>
                    <a:pt x="29" y="65"/>
                  </a:lnTo>
                  <a:lnTo>
                    <a:pt x="90" y="22"/>
                  </a:lnTo>
                  <a:lnTo>
                    <a:pt x="117" y="26"/>
                  </a:lnTo>
                  <a:lnTo>
                    <a:pt x="126" y="38"/>
                  </a:lnTo>
                  <a:lnTo>
                    <a:pt x="164" y="56"/>
                  </a:lnTo>
                  <a:lnTo>
                    <a:pt x="183" y="38"/>
                  </a:lnTo>
                  <a:lnTo>
                    <a:pt x="198" y="17"/>
                  </a:lnTo>
                  <a:lnTo>
                    <a:pt x="308" y="17"/>
                  </a:lnTo>
                  <a:lnTo>
                    <a:pt x="313" y="35"/>
                  </a:lnTo>
                  <a:lnTo>
                    <a:pt x="351" y="52"/>
                  </a:lnTo>
                  <a:lnTo>
                    <a:pt x="360" y="70"/>
                  </a:lnTo>
                  <a:lnTo>
                    <a:pt x="374" y="78"/>
                  </a:lnTo>
                  <a:lnTo>
                    <a:pt x="389" y="70"/>
                  </a:lnTo>
                  <a:lnTo>
                    <a:pt x="436" y="91"/>
                  </a:lnTo>
                  <a:lnTo>
                    <a:pt x="459" y="100"/>
                  </a:lnTo>
                  <a:lnTo>
                    <a:pt x="486" y="91"/>
                  </a:lnTo>
                  <a:lnTo>
                    <a:pt x="520" y="73"/>
                  </a:lnTo>
                  <a:lnTo>
                    <a:pt x="553" y="73"/>
                  </a:lnTo>
                  <a:lnTo>
                    <a:pt x="585" y="91"/>
                  </a:lnTo>
                  <a:lnTo>
                    <a:pt x="605" y="95"/>
                  </a:lnTo>
                  <a:lnTo>
                    <a:pt x="641" y="86"/>
                  </a:lnTo>
                  <a:lnTo>
                    <a:pt x="679" y="91"/>
                  </a:lnTo>
                  <a:lnTo>
                    <a:pt x="702" y="82"/>
                  </a:lnTo>
                  <a:lnTo>
                    <a:pt x="731" y="73"/>
                  </a:lnTo>
                  <a:lnTo>
                    <a:pt x="763" y="52"/>
                  </a:lnTo>
                  <a:lnTo>
                    <a:pt x="792" y="43"/>
                  </a:lnTo>
                  <a:lnTo>
                    <a:pt x="833" y="38"/>
                  </a:lnTo>
                  <a:lnTo>
                    <a:pt x="867" y="43"/>
                  </a:lnTo>
                  <a:lnTo>
                    <a:pt x="894" y="38"/>
                  </a:lnTo>
                  <a:lnTo>
                    <a:pt x="923" y="13"/>
                  </a:lnTo>
                  <a:lnTo>
                    <a:pt x="937" y="8"/>
                  </a:lnTo>
                  <a:lnTo>
                    <a:pt x="956" y="13"/>
                  </a:lnTo>
                  <a:lnTo>
                    <a:pt x="993" y="13"/>
                  </a:lnTo>
                  <a:lnTo>
                    <a:pt x="1022" y="0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4" name="Freeform 7"/>
            <p:cNvSpPr>
              <a:spLocks/>
            </p:cNvSpPr>
            <p:nvPr/>
          </p:nvSpPr>
          <p:spPr bwMode="auto">
            <a:xfrm>
              <a:off x="3979" y="2161"/>
              <a:ext cx="1107" cy="831"/>
            </a:xfrm>
            <a:custGeom>
              <a:avLst/>
              <a:gdLst>
                <a:gd name="T0" fmla="*/ 75 w 1107"/>
                <a:gd name="T1" fmla="*/ 64 h 831"/>
                <a:gd name="T2" fmla="*/ 56 w 1107"/>
                <a:gd name="T3" fmla="*/ 128 h 831"/>
                <a:gd name="T4" fmla="*/ 9 w 1107"/>
                <a:gd name="T5" fmla="*/ 125 h 831"/>
                <a:gd name="T6" fmla="*/ 9 w 1107"/>
                <a:gd name="T7" fmla="*/ 160 h 831"/>
                <a:gd name="T8" fmla="*/ 38 w 1107"/>
                <a:gd name="T9" fmla="*/ 172 h 831"/>
                <a:gd name="T10" fmla="*/ 84 w 1107"/>
                <a:gd name="T11" fmla="*/ 249 h 831"/>
                <a:gd name="T12" fmla="*/ 126 w 1107"/>
                <a:gd name="T13" fmla="*/ 237 h 831"/>
                <a:gd name="T14" fmla="*/ 140 w 1107"/>
                <a:gd name="T15" fmla="*/ 289 h 831"/>
                <a:gd name="T16" fmla="*/ 187 w 1107"/>
                <a:gd name="T17" fmla="*/ 314 h 831"/>
                <a:gd name="T18" fmla="*/ 220 w 1107"/>
                <a:gd name="T19" fmla="*/ 324 h 831"/>
                <a:gd name="T20" fmla="*/ 263 w 1107"/>
                <a:gd name="T21" fmla="*/ 324 h 831"/>
                <a:gd name="T22" fmla="*/ 309 w 1107"/>
                <a:gd name="T23" fmla="*/ 306 h 831"/>
                <a:gd name="T24" fmla="*/ 338 w 1107"/>
                <a:gd name="T25" fmla="*/ 349 h 831"/>
                <a:gd name="T26" fmla="*/ 385 w 1107"/>
                <a:gd name="T27" fmla="*/ 392 h 831"/>
                <a:gd name="T28" fmla="*/ 426 w 1107"/>
                <a:gd name="T29" fmla="*/ 405 h 831"/>
                <a:gd name="T30" fmla="*/ 435 w 1107"/>
                <a:gd name="T31" fmla="*/ 453 h 831"/>
                <a:gd name="T32" fmla="*/ 469 w 1107"/>
                <a:gd name="T33" fmla="*/ 462 h 831"/>
                <a:gd name="T34" fmla="*/ 520 w 1107"/>
                <a:gd name="T35" fmla="*/ 453 h 831"/>
                <a:gd name="T36" fmla="*/ 548 w 1107"/>
                <a:gd name="T37" fmla="*/ 492 h 831"/>
                <a:gd name="T38" fmla="*/ 577 w 1107"/>
                <a:gd name="T39" fmla="*/ 548 h 831"/>
                <a:gd name="T40" fmla="*/ 595 w 1107"/>
                <a:gd name="T41" fmla="*/ 579 h 831"/>
                <a:gd name="T42" fmla="*/ 628 w 1107"/>
                <a:gd name="T43" fmla="*/ 596 h 831"/>
                <a:gd name="T44" fmla="*/ 736 w 1107"/>
                <a:gd name="T45" fmla="*/ 614 h 831"/>
                <a:gd name="T46" fmla="*/ 815 w 1107"/>
                <a:gd name="T47" fmla="*/ 648 h 831"/>
                <a:gd name="T48" fmla="*/ 910 w 1107"/>
                <a:gd name="T49" fmla="*/ 652 h 831"/>
                <a:gd name="T50" fmla="*/ 937 w 1107"/>
                <a:gd name="T51" fmla="*/ 696 h 831"/>
                <a:gd name="T52" fmla="*/ 951 w 1107"/>
                <a:gd name="T53" fmla="*/ 769 h 831"/>
                <a:gd name="T54" fmla="*/ 975 w 1107"/>
                <a:gd name="T55" fmla="*/ 795 h 831"/>
                <a:gd name="T56" fmla="*/ 1036 w 1107"/>
                <a:gd name="T57" fmla="*/ 830 h 831"/>
                <a:gd name="T58" fmla="*/ 1068 w 1107"/>
                <a:gd name="T59" fmla="*/ 782 h 831"/>
                <a:gd name="T60" fmla="*/ 1106 w 1107"/>
                <a:gd name="T61" fmla="*/ 700 h 831"/>
                <a:gd name="T62" fmla="*/ 1083 w 1107"/>
                <a:gd name="T63" fmla="*/ 644 h 831"/>
                <a:gd name="T64" fmla="*/ 1050 w 1107"/>
                <a:gd name="T65" fmla="*/ 623 h 831"/>
                <a:gd name="T66" fmla="*/ 914 w 1107"/>
                <a:gd name="T67" fmla="*/ 467 h 831"/>
                <a:gd name="T68" fmla="*/ 815 w 1107"/>
                <a:gd name="T69" fmla="*/ 437 h 831"/>
                <a:gd name="T70" fmla="*/ 732 w 1107"/>
                <a:gd name="T71" fmla="*/ 397 h 831"/>
                <a:gd name="T72" fmla="*/ 703 w 1107"/>
                <a:gd name="T73" fmla="*/ 354 h 831"/>
                <a:gd name="T74" fmla="*/ 637 w 1107"/>
                <a:gd name="T75" fmla="*/ 345 h 831"/>
                <a:gd name="T76" fmla="*/ 496 w 1107"/>
                <a:gd name="T77" fmla="*/ 281 h 831"/>
                <a:gd name="T78" fmla="*/ 403 w 1107"/>
                <a:gd name="T79" fmla="*/ 228 h 831"/>
                <a:gd name="T80" fmla="*/ 324 w 1107"/>
                <a:gd name="T81" fmla="*/ 163 h 831"/>
                <a:gd name="T82" fmla="*/ 356 w 1107"/>
                <a:gd name="T83" fmla="*/ 138 h 831"/>
                <a:gd name="T84" fmla="*/ 385 w 1107"/>
                <a:gd name="T85" fmla="*/ 94 h 831"/>
                <a:gd name="T86" fmla="*/ 422 w 1107"/>
                <a:gd name="T87" fmla="*/ 55 h 831"/>
                <a:gd name="T88" fmla="*/ 385 w 1107"/>
                <a:gd name="T89" fmla="*/ 16 h 831"/>
                <a:gd name="T90" fmla="*/ 338 w 1107"/>
                <a:gd name="T91" fmla="*/ 0 h 831"/>
                <a:gd name="T92" fmla="*/ 291 w 1107"/>
                <a:gd name="T93" fmla="*/ 16 h 831"/>
                <a:gd name="T94" fmla="*/ 196 w 1107"/>
                <a:gd name="T95" fmla="*/ 7 h 831"/>
                <a:gd name="T96" fmla="*/ 136 w 1107"/>
                <a:gd name="T97" fmla="*/ 0 h 831"/>
                <a:gd name="T98" fmla="*/ 65 w 1107"/>
                <a:gd name="T99" fmla="*/ 25 h 83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07"/>
                <a:gd name="T151" fmla="*/ 0 h 831"/>
                <a:gd name="T152" fmla="*/ 1107 w 1107"/>
                <a:gd name="T153" fmla="*/ 831 h 83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07" h="831">
                  <a:moveTo>
                    <a:pt x="65" y="25"/>
                  </a:moveTo>
                  <a:lnTo>
                    <a:pt x="75" y="64"/>
                  </a:lnTo>
                  <a:lnTo>
                    <a:pt x="75" y="103"/>
                  </a:lnTo>
                  <a:lnTo>
                    <a:pt x="56" y="128"/>
                  </a:lnTo>
                  <a:lnTo>
                    <a:pt x="38" y="125"/>
                  </a:lnTo>
                  <a:lnTo>
                    <a:pt x="9" y="125"/>
                  </a:lnTo>
                  <a:lnTo>
                    <a:pt x="0" y="146"/>
                  </a:lnTo>
                  <a:lnTo>
                    <a:pt x="9" y="160"/>
                  </a:lnTo>
                  <a:lnTo>
                    <a:pt x="29" y="160"/>
                  </a:lnTo>
                  <a:lnTo>
                    <a:pt x="38" y="172"/>
                  </a:lnTo>
                  <a:lnTo>
                    <a:pt x="38" y="198"/>
                  </a:lnTo>
                  <a:lnTo>
                    <a:pt x="84" y="249"/>
                  </a:lnTo>
                  <a:lnTo>
                    <a:pt x="103" y="241"/>
                  </a:lnTo>
                  <a:lnTo>
                    <a:pt x="126" y="237"/>
                  </a:lnTo>
                  <a:lnTo>
                    <a:pt x="146" y="246"/>
                  </a:lnTo>
                  <a:lnTo>
                    <a:pt x="140" y="289"/>
                  </a:lnTo>
                  <a:lnTo>
                    <a:pt x="164" y="306"/>
                  </a:lnTo>
                  <a:lnTo>
                    <a:pt x="187" y="314"/>
                  </a:lnTo>
                  <a:lnTo>
                    <a:pt x="201" y="306"/>
                  </a:lnTo>
                  <a:lnTo>
                    <a:pt x="220" y="324"/>
                  </a:lnTo>
                  <a:lnTo>
                    <a:pt x="244" y="319"/>
                  </a:lnTo>
                  <a:lnTo>
                    <a:pt x="263" y="324"/>
                  </a:lnTo>
                  <a:lnTo>
                    <a:pt x="281" y="324"/>
                  </a:lnTo>
                  <a:lnTo>
                    <a:pt x="309" y="306"/>
                  </a:lnTo>
                  <a:lnTo>
                    <a:pt x="328" y="314"/>
                  </a:lnTo>
                  <a:lnTo>
                    <a:pt x="338" y="349"/>
                  </a:lnTo>
                  <a:lnTo>
                    <a:pt x="365" y="389"/>
                  </a:lnTo>
                  <a:lnTo>
                    <a:pt x="385" y="392"/>
                  </a:lnTo>
                  <a:lnTo>
                    <a:pt x="417" y="397"/>
                  </a:lnTo>
                  <a:lnTo>
                    <a:pt x="426" y="405"/>
                  </a:lnTo>
                  <a:lnTo>
                    <a:pt x="435" y="437"/>
                  </a:lnTo>
                  <a:lnTo>
                    <a:pt x="435" y="453"/>
                  </a:lnTo>
                  <a:lnTo>
                    <a:pt x="446" y="467"/>
                  </a:lnTo>
                  <a:lnTo>
                    <a:pt x="469" y="462"/>
                  </a:lnTo>
                  <a:lnTo>
                    <a:pt x="496" y="458"/>
                  </a:lnTo>
                  <a:lnTo>
                    <a:pt x="520" y="453"/>
                  </a:lnTo>
                  <a:lnTo>
                    <a:pt x="543" y="462"/>
                  </a:lnTo>
                  <a:lnTo>
                    <a:pt x="548" y="492"/>
                  </a:lnTo>
                  <a:lnTo>
                    <a:pt x="563" y="523"/>
                  </a:lnTo>
                  <a:lnTo>
                    <a:pt x="577" y="548"/>
                  </a:lnTo>
                  <a:lnTo>
                    <a:pt x="586" y="561"/>
                  </a:lnTo>
                  <a:lnTo>
                    <a:pt x="595" y="579"/>
                  </a:lnTo>
                  <a:lnTo>
                    <a:pt x="604" y="588"/>
                  </a:lnTo>
                  <a:lnTo>
                    <a:pt x="628" y="596"/>
                  </a:lnTo>
                  <a:lnTo>
                    <a:pt x="694" y="591"/>
                  </a:lnTo>
                  <a:lnTo>
                    <a:pt x="736" y="614"/>
                  </a:lnTo>
                  <a:lnTo>
                    <a:pt x="788" y="644"/>
                  </a:lnTo>
                  <a:lnTo>
                    <a:pt x="815" y="648"/>
                  </a:lnTo>
                  <a:lnTo>
                    <a:pt x="872" y="644"/>
                  </a:lnTo>
                  <a:lnTo>
                    <a:pt x="910" y="652"/>
                  </a:lnTo>
                  <a:lnTo>
                    <a:pt x="928" y="674"/>
                  </a:lnTo>
                  <a:lnTo>
                    <a:pt x="937" y="696"/>
                  </a:lnTo>
                  <a:lnTo>
                    <a:pt x="957" y="730"/>
                  </a:lnTo>
                  <a:lnTo>
                    <a:pt x="951" y="769"/>
                  </a:lnTo>
                  <a:lnTo>
                    <a:pt x="951" y="787"/>
                  </a:lnTo>
                  <a:lnTo>
                    <a:pt x="975" y="795"/>
                  </a:lnTo>
                  <a:lnTo>
                    <a:pt x="1007" y="822"/>
                  </a:lnTo>
                  <a:lnTo>
                    <a:pt x="1036" y="830"/>
                  </a:lnTo>
                  <a:lnTo>
                    <a:pt x="1074" y="822"/>
                  </a:lnTo>
                  <a:lnTo>
                    <a:pt x="1068" y="782"/>
                  </a:lnTo>
                  <a:lnTo>
                    <a:pt x="1083" y="717"/>
                  </a:lnTo>
                  <a:lnTo>
                    <a:pt x="1106" y="700"/>
                  </a:lnTo>
                  <a:lnTo>
                    <a:pt x="1101" y="666"/>
                  </a:lnTo>
                  <a:lnTo>
                    <a:pt x="1083" y="644"/>
                  </a:lnTo>
                  <a:lnTo>
                    <a:pt x="1064" y="639"/>
                  </a:lnTo>
                  <a:lnTo>
                    <a:pt x="1050" y="623"/>
                  </a:lnTo>
                  <a:lnTo>
                    <a:pt x="1050" y="601"/>
                  </a:lnTo>
                  <a:lnTo>
                    <a:pt x="914" y="467"/>
                  </a:lnTo>
                  <a:lnTo>
                    <a:pt x="876" y="467"/>
                  </a:lnTo>
                  <a:lnTo>
                    <a:pt x="815" y="437"/>
                  </a:lnTo>
                  <a:lnTo>
                    <a:pt x="750" y="410"/>
                  </a:lnTo>
                  <a:lnTo>
                    <a:pt x="732" y="397"/>
                  </a:lnTo>
                  <a:lnTo>
                    <a:pt x="727" y="371"/>
                  </a:lnTo>
                  <a:lnTo>
                    <a:pt x="703" y="354"/>
                  </a:lnTo>
                  <a:lnTo>
                    <a:pt x="671" y="359"/>
                  </a:lnTo>
                  <a:lnTo>
                    <a:pt x="637" y="345"/>
                  </a:lnTo>
                  <a:lnTo>
                    <a:pt x="567" y="306"/>
                  </a:lnTo>
                  <a:lnTo>
                    <a:pt x="496" y="281"/>
                  </a:lnTo>
                  <a:lnTo>
                    <a:pt x="446" y="249"/>
                  </a:lnTo>
                  <a:lnTo>
                    <a:pt x="403" y="228"/>
                  </a:lnTo>
                  <a:lnTo>
                    <a:pt x="361" y="206"/>
                  </a:lnTo>
                  <a:lnTo>
                    <a:pt x="324" y="163"/>
                  </a:lnTo>
                  <a:lnTo>
                    <a:pt x="318" y="138"/>
                  </a:lnTo>
                  <a:lnTo>
                    <a:pt x="356" y="138"/>
                  </a:lnTo>
                  <a:lnTo>
                    <a:pt x="385" y="120"/>
                  </a:lnTo>
                  <a:lnTo>
                    <a:pt x="385" y="94"/>
                  </a:lnTo>
                  <a:lnTo>
                    <a:pt x="403" y="82"/>
                  </a:lnTo>
                  <a:lnTo>
                    <a:pt x="422" y="55"/>
                  </a:lnTo>
                  <a:lnTo>
                    <a:pt x="412" y="34"/>
                  </a:lnTo>
                  <a:lnTo>
                    <a:pt x="385" y="16"/>
                  </a:lnTo>
                  <a:lnTo>
                    <a:pt x="361" y="7"/>
                  </a:lnTo>
                  <a:lnTo>
                    <a:pt x="338" y="0"/>
                  </a:lnTo>
                  <a:lnTo>
                    <a:pt x="309" y="12"/>
                  </a:lnTo>
                  <a:lnTo>
                    <a:pt x="291" y="16"/>
                  </a:lnTo>
                  <a:lnTo>
                    <a:pt x="244" y="7"/>
                  </a:lnTo>
                  <a:lnTo>
                    <a:pt x="196" y="7"/>
                  </a:lnTo>
                  <a:lnTo>
                    <a:pt x="164" y="16"/>
                  </a:lnTo>
                  <a:lnTo>
                    <a:pt x="136" y="0"/>
                  </a:lnTo>
                  <a:lnTo>
                    <a:pt x="117" y="0"/>
                  </a:lnTo>
                  <a:lnTo>
                    <a:pt x="65" y="25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5" name="Freeform 8"/>
            <p:cNvSpPr>
              <a:spLocks/>
            </p:cNvSpPr>
            <p:nvPr/>
          </p:nvSpPr>
          <p:spPr bwMode="auto">
            <a:xfrm>
              <a:off x="3628" y="2311"/>
              <a:ext cx="587" cy="577"/>
            </a:xfrm>
            <a:custGeom>
              <a:avLst/>
              <a:gdLst>
                <a:gd name="T0" fmla="*/ 318 w 587"/>
                <a:gd name="T1" fmla="*/ 0 h 577"/>
                <a:gd name="T2" fmla="*/ 272 w 587"/>
                <a:gd name="T3" fmla="*/ 35 h 577"/>
                <a:gd name="T4" fmla="*/ 216 w 587"/>
                <a:gd name="T5" fmla="*/ 8 h 577"/>
                <a:gd name="T6" fmla="*/ 155 w 587"/>
                <a:gd name="T7" fmla="*/ 13 h 577"/>
                <a:gd name="T8" fmla="*/ 108 w 587"/>
                <a:gd name="T9" fmla="*/ 30 h 577"/>
                <a:gd name="T10" fmla="*/ 75 w 587"/>
                <a:gd name="T11" fmla="*/ 13 h 577"/>
                <a:gd name="T12" fmla="*/ 42 w 587"/>
                <a:gd name="T13" fmla="*/ 26 h 577"/>
                <a:gd name="T14" fmla="*/ 42 w 587"/>
                <a:gd name="T15" fmla="*/ 70 h 577"/>
                <a:gd name="T16" fmla="*/ 0 w 587"/>
                <a:gd name="T17" fmla="*/ 116 h 577"/>
                <a:gd name="T18" fmla="*/ 23 w 587"/>
                <a:gd name="T19" fmla="*/ 199 h 577"/>
                <a:gd name="T20" fmla="*/ 52 w 587"/>
                <a:gd name="T21" fmla="*/ 242 h 577"/>
                <a:gd name="T22" fmla="*/ 9 w 587"/>
                <a:gd name="T23" fmla="*/ 269 h 577"/>
                <a:gd name="T24" fmla="*/ 42 w 587"/>
                <a:gd name="T25" fmla="*/ 307 h 577"/>
                <a:gd name="T26" fmla="*/ 94 w 587"/>
                <a:gd name="T27" fmla="*/ 282 h 577"/>
                <a:gd name="T28" fmla="*/ 164 w 587"/>
                <a:gd name="T29" fmla="*/ 294 h 577"/>
                <a:gd name="T30" fmla="*/ 146 w 587"/>
                <a:gd name="T31" fmla="*/ 338 h 577"/>
                <a:gd name="T32" fmla="*/ 173 w 587"/>
                <a:gd name="T33" fmla="*/ 372 h 577"/>
                <a:gd name="T34" fmla="*/ 197 w 587"/>
                <a:gd name="T35" fmla="*/ 342 h 577"/>
                <a:gd name="T36" fmla="*/ 262 w 587"/>
                <a:gd name="T37" fmla="*/ 350 h 577"/>
                <a:gd name="T38" fmla="*/ 314 w 587"/>
                <a:gd name="T39" fmla="*/ 398 h 577"/>
                <a:gd name="T40" fmla="*/ 356 w 587"/>
                <a:gd name="T41" fmla="*/ 450 h 577"/>
                <a:gd name="T42" fmla="*/ 333 w 587"/>
                <a:gd name="T43" fmla="*/ 485 h 577"/>
                <a:gd name="T44" fmla="*/ 352 w 587"/>
                <a:gd name="T45" fmla="*/ 515 h 577"/>
                <a:gd name="T46" fmla="*/ 399 w 587"/>
                <a:gd name="T47" fmla="*/ 554 h 577"/>
                <a:gd name="T48" fmla="*/ 440 w 587"/>
                <a:gd name="T49" fmla="*/ 576 h 577"/>
                <a:gd name="T50" fmla="*/ 478 w 587"/>
                <a:gd name="T51" fmla="*/ 576 h 577"/>
                <a:gd name="T52" fmla="*/ 554 w 587"/>
                <a:gd name="T53" fmla="*/ 563 h 577"/>
                <a:gd name="T54" fmla="*/ 568 w 587"/>
                <a:gd name="T55" fmla="*/ 541 h 577"/>
                <a:gd name="T56" fmla="*/ 586 w 587"/>
                <a:gd name="T57" fmla="*/ 506 h 577"/>
                <a:gd name="T58" fmla="*/ 577 w 587"/>
                <a:gd name="T59" fmla="*/ 446 h 577"/>
                <a:gd name="T60" fmla="*/ 496 w 587"/>
                <a:gd name="T61" fmla="*/ 342 h 577"/>
                <a:gd name="T62" fmla="*/ 525 w 587"/>
                <a:gd name="T63" fmla="*/ 286 h 577"/>
                <a:gd name="T64" fmla="*/ 496 w 587"/>
                <a:gd name="T65" fmla="*/ 234 h 577"/>
                <a:gd name="T66" fmla="*/ 554 w 587"/>
                <a:gd name="T67" fmla="*/ 199 h 577"/>
                <a:gd name="T68" fmla="*/ 581 w 587"/>
                <a:gd name="T69" fmla="*/ 164 h 577"/>
                <a:gd name="T70" fmla="*/ 534 w 587"/>
                <a:gd name="T71" fmla="*/ 161 h 577"/>
                <a:gd name="T72" fmla="*/ 487 w 587"/>
                <a:gd name="T73" fmla="*/ 134 h 577"/>
                <a:gd name="T74" fmla="*/ 492 w 587"/>
                <a:gd name="T75" fmla="*/ 113 h 577"/>
                <a:gd name="T76" fmla="*/ 473 w 587"/>
                <a:gd name="T77" fmla="*/ 86 h 577"/>
                <a:gd name="T78" fmla="*/ 440 w 587"/>
                <a:gd name="T79" fmla="*/ 100 h 577"/>
                <a:gd name="T80" fmla="*/ 389 w 587"/>
                <a:gd name="T81" fmla="*/ 17 h 577"/>
                <a:gd name="T82" fmla="*/ 347 w 587"/>
                <a:gd name="T83" fmla="*/ 0 h 57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7"/>
                <a:gd name="T127" fmla="*/ 0 h 577"/>
                <a:gd name="T128" fmla="*/ 587 w 587"/>
                <a:gd name="T129" fmla="*/ 577 h 57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7" h="577">
                  <a:moveTo>
                    <a:pt x="347" y="0"/>
                  </a:moveTo>
                  <a:lnTo>
                    <a:pt x="318" y="0"/>
                  </a:lnTo>
                  <a:lnTo>
                    <a:pt x="300" y="26"/>
                  </a:lnTo>
                  <a:lnTo>
                    <a:pt x="272" y="35"/>
                  </a:lnTo>
                  <a:lnTo>
                    <a:pt x="239" y="30"/>
                  </a:lnTo>
                  <a:lnTo>
                    <a:pt x="216" y="8"/>
                  </a:lnTo>
                  <a:lnTo>
                    <a:pt x="187" y="5"/>
                  </a:lnTo>
                  <a:lnTo>
                    <a:pt x="155" y="13"/>
                  </a:lnTo>
                  <a:lnTo>
                    <a:pt x="126" y="22"/>
                  </a:lnTo>
                  <a:lnTo>
                    <a:pt x="108" y="30"/>
                  </a:lnTo>
                  <a:lnTo>
                    <a:pt x="94" y="13"/>
                  </a:lnTo>
                  <a:lnTo>
                    <a:pt x="75" y="13"/>
                  </a:lnTo>
                  <a:lnTo>
                    <a:pt x="61" y="22"/>
                  </a:lnTo>
                  <a:lnTo>
                    <a:pt x="42" y="26"/>
                  </a:lnTo>
                  <a:lnTo>
                    <a:pt x="32" y="43"/>
                  </a:lnTo>
                  <a:lnTo>
                    <a:pt x="42" y="70"/>
                  </a:lnTo>
                  <a:lnTo>
                    <a:pt x="18" y="91"/>
                  </a:lnTo>
                  <a:lnTo>
                    <a:pt x="0" y="116"/>
                  </a:lnTo>
                  <a:lnTo>
                    <a:pt x="5" y="156"/>
                  </a:lnTo>
                  <a:lnTo>
                    <a:pt x="23" y="199"/>
                  </a:lnTo>
                  <a:lnTo>
                    <a:pt x="52" y="226"/>
                  </a:lnTo>
                  <a:lnTo>
                    <a:pt x="52" y="242"/>
                  </a:lnTo>
                  <a:lnTo>
                    <a:pt x="29" y="256"/>
                  </a:lnTo>
                  <a:lnTo>
                    <a:pt x="9" y="269"/>
                  </a:lnTo>
                  <a:lnTo>
                    <a:pt x="9" y="290"/>
                  </a:lnTo>
                  <a:lnTo>
                    <a:pt x="42" y="307"/>
                  </a:lnTo>
                  <a:lnTo>
                    <a:pt x="56" y="307"/>
                  </a:lnTo>
                  <a:lnTo>
                    <a:pt x="94" y="282"/>
                  </a:lnTo>
                  <a:lnTo>
                    <a:pt x="122" y="286"/>
                  </a:lnTo>
                  <a:lnTo>
                    <a:pt x="164" y="294"/>
                  </a:lnTo>
                  <a:lnTo>
                    <a:pt x="164" y="320"/>
                  </a:lnTo>
                  <a:lnTo>
                    <a:pt x="146" y="338"/>
                  </a:lnTo>
                  <a:lnTo>
                    <a:pt x="155" y="355"/>
                  </a:lnTo>
                  <a:lnTo>
                    <a:pt x="173" y="372"/>
                  </a:lnTo>
                  <a:lnTo>
                    <a:pt x="192" y="347"/>
                  </a:lnTo>
                  <a:lnTo>
                    <a:pt x="197" y="342"/>
                  </a:lnTo>
                  <a:lnTo>
                    <a:pt x="230" y="364"/>
                  </a:lnTo>
                  <a:lnTo>
                    <a:pt x="262" y="350"/>
                  </a:lnTo>
                  <a:lnTo>
                    <a:pt x="291" y="355"/>
                  </a:lnTo>
                  <a:lnTo>
                    <a:pt x="314" y="398"/>
                  </a:lnTo>
                  <a:lnTo>
                    <a:pt x="338" y="425"/>
                  </a:lnTo>
                  <a:lnTo>
                    <a:pt x="356" y="450"/>
                  </a:lnTo>
                  <a:lnTo>
                    <a:pt x="352" y="463"/>
                  </a:lnTo>
                  <a:lnTo>
                    <a:pt x="333" y="485"/>
                  </a:lnTo>
                  <a:lnTo>
                    <a:pt x="338" y="506"/>
                  </a:lnTo>
                  <a:lnTo>
                    <a:pt x="352" y="515"/>
                  </a:lnTo>
                  <a:lnTo>
                    <a:pt x="376" y="528"/>
                  </a:lnTo>
                  <a:lnTo>
                    <a:pt x="399" y="554"/>
                  </a:lnTo>
                  <a:lnTo>
                    <a:pt x="417" y="571"/>
                  </a:lnTo>
                  <a:lnTo>
                    <a:pt x="440" y="576"/>
                  </a:lnTo>
                  <a:lnTo>
                    <a:pt x="455" y="563"/>
                  </a:lnTo>
                  <a:lnTo>
                    <a:pt x="478" y="576"/>
                  </a:lnTo>
                  <a:lnTo>
                    <a:pt x="520" y="576"/>
                  </a:lnTo>
                  <a:lnTo>
                    <a:pt x="554" y="563"/>
                  </a:lnTo>
                  <a:lnTo>
                    <a:pt x="548" y="568"/>
                  </a:lnTo>
                  <a:lnTo>
                    <a:pt x="568" y="541"/>
                  </a:lnTo>
                  <a:lnTo>
                    <a:pt x="577" y="524"/>
                  </a:lnTo>
                  <a:lnTo>
                    <a:pt x="586" y="506"/>
                  </a:lnTo>
                  <a:lnTo>
                    <a:pt x="586" y="476"/>
                  </a:lnTo>
                  <a:lnTo>
                    <a:pt x="577" y="446"/>
                  </a:lnTo>
                  <a:lnTo>
                    <a:pt x="554" y="394"/>
                  </a:lnTo>
                  <a:lnTo>
                    <a:pt x="496" y="342"/>
                  </a:lnTo>
                  <a:lnTo>
                    <a:pt x="507" y="312"/>
                  </a:lnTo>
                  <a:lnTo>
                    <a:pt x="525" y="286"/>
                  </a:lnTo>
                  <a:lnTo>
                    <a:pt x="487" y="251"/>
                  </a:lnTo>
                  <a:lnTo>
                    <a:pt x="496" y="234"/>
                  </a:lnTo>
                  <a:lnTo>
                    <a:pt x="530" y="234"/>
                  </a:lnTo>
                  <a:lnTo>
                    <a:pt x="554" y="199"/>
                  </a:lnTo>
                  <a:lnTo>
                    <a:pt x="563" y="186"/>
                  </a:lnTo>
                  <a:lnTo>
                    <a:pt x="581" y="164"/>
                  </a:lnTo>
                  <a:lnTo>
                    <a:pt x="554" y="151"/>
                  </a:lnTo>
                  <a:lnTo>
                    <a:pt x="534" y="161"/>
                  </a:lnTo>
                  <a:lnTo>
                    <a:pt x="496" y="143"/>
                  </a:lnTo>
                  <a:lnTo>
                    <a:pt x="487" y="134"/>
                  </a:lnTo>
                  <a:lnTo>
                    <a:pt x="492" y="121"/>
                  </a:lnTo>
                  <a:lnTo>
                    <a:pt x="492" y="113"/>
                  </a:lnTo>
                  <a:lnTo>
                    <a:pt x="496" y="100"/>
                  </a:lnTo>
                  <a:lnTo>
                    <a:pt x="473" y="86"/>
                  </a:lnTo>
                  <a:lnTo>
                    <a:pt x="455" y="95"/>
                  </a:lnTo>
                  <a:lnTo>
                    <a:pt x="440" y="100"/>
                  </a:lnTo>
                  <a:lnTo>
                    <a:pt x="385" y="43"/>
                  </a:lnTo>
                  <a:lnTo>
                    <a:pt x="389" y="17"/>
                  </a:lnTo>
                  <a:lnTo>
                    <a:pt x="376" y="5"/>
                  </a:lnTo>
                  <a:lnTo>
                    <a:pt x="347" y="0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6" name="Freeform 9"/>
            <p:cNvSpPr>
              <a:spLocks/>
            </p:cNvSpPr>
            <p:nvPr/>
          </p:nvSpPr>
          <p:spPr bwMode="auto">
            <a:xfrm>
              <a:off x="3661" y="2092"/>
              <a:ext cx="394" cy="255"/>
            </a:xfrm>
            <a:custGeom>
              <a:avLst/>
              <a:gdLst>
                <a:gd name="T0" fmla="*/ 379 w 394"/>
                <a:gd name="T1" fmla="*/ 89 h 255"/>
                <a:gd name="T2" fmla="*/ 337 w 394"/>
                <a:gd name="T3" fmla="*/ 48 h 255"/>
                <a:gd name="T4" fmla="*/ 309 w 394"/>
                <a:gd name="T5" fmla="*/ 35 h 255"/>
                <a:gd name="T6" fmla="*/ 262 w 394"/>
                <a:gd name="T7" fmla="*/ 22 h 255"/>
                <a:gd name="T8" fmla="*/ 253 w 394"/>
                <a:gd name="T9" fmla="*/ 0 h 255"/>
                <a:gd name="T10" fmla="*/ 233 w 394"/>
                <a:gd name="T11" fmla="*/ 22 h 255"/>
                <a:gd name="T12" fmla="*/ 233 w 394"/>
                <a:gd name="T13" fmla="*/ 39 h 255"/>
                <a:gd name="T14" fmla="*/ 224 w 394"/>
                <a:gd name="T15" fmla="*/ 43 h 255"/>
                <a:gd name="T16" fmla="*/ 206 w 394"/>
                <a:gd name="T17" fmla="*/ 48 h 255"/>
                <a:gd name="T18" fmla="*/ 183 w 394"/>
                <a:gd name="T19" fmla="*/ 57 h 255"/>
                <a:gd name="T20" fmla="*/ 169 w 394"/>
                <a:gd name="T21" fmla="*/ 69 h 255"/>
                <a:gd name="T22" fmla="*/ 149 w 394"/>
                <a:gd name="T23" fmla="*/ 81 h 255"/>
                <a:gd name="T24" fmla="*/ 140 w 394"/>
                <a:gd name="T25" fmla="*/ 60 h 255"/>
                <a:gd name="T26" fmla="*/ 122 w 394"/>
                <a:gd name="T27" fmla="*/ 48 h 255"/>
                <a:gd name="T28" fmla="*/ 108 w 394"/>
                <a:gd name="T29" fmla="*/ 39 h 255"/>
                <a:gd name="T30" fmla="*/ 89 w 394"/>
                <a:gd name="T31" fmla="*/ 48 h 255"/>
                <a:gd name="T32" fmla="*/ 84 w 394"/>
                <a:gd name="T33" fmla="*/ 60 h 255"/>
                <a:gd name="T34" fmla="*/ 102 w 394"/>
                <a:gd name="T35" fmla="*/ 81 h 255"/>
                <a:gd name="T36" fmla="*/ 93 w 394"/>
                <a:gd name="T37" fmla="*/ 94 h 255"/>
                <a:gd name="T38" fmla="*/ 75 w 394"/>
                <a:gd name="T39" fmla="*/ 94 h 255"/>
                <a:gd name="T40" fmla="*/ 66 w 394"/>
                <a:gd name="T41" fmla="*/ 99 h 255"/>
                <a:gd name="T42" fmla="*/ 61 w 394"/>
                <a:gd name="T43" fmla="*/ 116 h 255"/>
                <a:gd name="T44" fmla="*/ 52 w 394"/>
                <a:gd name="T45" fmla="*/ 124 h 255"/>
                <a:gd name="T46" fmla="*/ 29 w 394"/>
                <a:gd name="T47" fmla="*/ 132 h 255"/>
                <a:gd name="T48" fmla="*/ 0 w 394"/>
                <a:gd name="T49" fmla="*/ 129 h 255"/>
                <a:gd name="T50" fmla="*/ 38 w 394"/>
                <a:gd name="T51" fmla="*/ 154 h 255"/>
                <a:gd name="T52" fmla="*/ 42 w 394"/>
                <a:gd name="T53" fmla="*/ 181 h 255"/>
                <a:gd name="T54" fmla="*/ 47 w 394"/>
                <a:gd name="T55" fmla="*/ 202 h 255"/>
                <a:gd name="T56" fmla="*/ 42 w 394"/>
                <a:gd name="T57" fmla="*/ 224 h 255"/>
                <a:gd name="T58" fmla="*/ 38 w 394"/>
                <a:gd name="T59" fmla="*/ 237 h 255"/>
                <a:gd name="T60" fmla="*/ 56 w 394"/>
                <a:gd name="T61" fmla="*/ 228 h 255"/>
                <a:gd name="T62" fmla="*/ 79 w 394"/>
                <a:gd name="T63" fmla="*/ 249 h 255"/>
                <a:gd name="T64" fmla="*/ 117 w 394"/>
                <a:gd name="T65" fmla="*/ 228 h 255"/>
                <a:gd name="T66" fmla="*/ 145 w 394"/>
                <a:gd name="T67" fmla="*/ 224 h 255"/>
                <a:gd name="T68" fmla="*/ 163 w 394"/>
                <a:gd name="T69" fmla="*/ 224 h 255"/>
                <a:gd name="T70" fmla="*/ 187 w 394"/>
                <a:gd name="T71" fmla="*/ 237 h 255"/>
                <a:gd name="T72" fmla="*/ 210 w 394"/>
                <a:gd name="T73" fmla="*/ 249 h 255"/>
                <a:gd name="T74" fmla="*/ 239 w 394"/>
                <a:gd name="T75" fmla="*/ 254 h 255"/>
                <a:gd name="T76" fmla="*/ 262 w 394"/>
                <a:gd name="T77" fmla="*/ 246 h 255"/>
                <a:gd name="T78" fmla="*/ 285 w 394"/>
                <a:gd name="T79" fmla="*/ 215 h 255"/>
                <a:gd name="T80" fmla="*/ 314 w 394"/>
                <a:gd name="T81" fmla="*/ 219 h 255"/>
                <a:gd name="T82" fmla="*/ 323 w 394"/>
                <a:gd name="T83" fmla="*/ 194 h 255"/>
                <a:gd name="T84" fmla="*/ 351 w 394"/>
                <a:gd name="T85" fmla="*/ 189 h 255"/>
                <a:gd name="T86" fmla="*/ 364 w 394"/>
                <a:gd name="T87" fmla="*/ 194 h 255"/>
                <a:gd name="T88" fmla="*/ 379 w 394"/>
                <a:gd name="T89" fmla="*/ 185 h 255"/>
                <a:gd name="T90" fmla="*/ 388 w 394"/>
                <a:gd name="T91" fmla="*/ 172 h 255"/>
                <a:gd name="T92" fmla="*/ 393 w 394"/>
                <a:gd name="T93" fmla="*/ 154 h 255"/>
                <a:gd name="T94" fmla="*/ 393 w 394"/>
                <a:gd name="T95" fmla="*/ 120 h 255"/>
                <a:gd name="T96" fmla="*/ 379 w 394"/>
                <a:gd name="T97" fmla="*/ 89 h 2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94"/>
                <a:gd name="T148" fmla="*/ 0 h 255"/>
                <a:gd name="T149" fmla="*/ 394 w 394"/>
                <a:gd name="T150" fmla="*/ 255 h 25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94" h="255">
                  <a:moveTo>
                    <a:pt x="379" y="89"/>
                  </a:moveTo>
                  <a:lnTo>
                    <a:pt x="337" y="48"/>
                  </a:lnTo>
                  <a:lnTo>
                    <a:pt x="309" y="35"/>
                  </a:lnTo>
                  <a:lnTo>
                    <a:pt x="262" y="22"/>
                  </a:lnTo>
                  <a:lnTo>
                    <a:pt x="253" y="0"/>
                  </a:lnTo>
                  <a:lnTo>
                    <a:pt x="233" y="22"/>
                  </a:lnTo>
                  <a:lnTo>
                    <a:pt x="233" y="39"/>
                  </a:lnTo>
                  <a:lnTo>
                    <a:pt x="224" y="43"/>
                  </a:lnTo>
                  <a:lnTo>
                    <a:pt x="206" y="48"/>
                  </a:lnTo>
                  <a:lnTo>
                    <a:pt x="183" y="57"/>
                  </a:lnTo>
                  <a:lnTo>
                    <a:pt x="169" y="69"/>
                  </a:lnTo>
                  <a:lnTo>
                    <a:pt x="149" y="81"/>
                  </a:lnTo>
                  <a:lnTo>
                    <a:pt x="140" y="60"/>
                  </a:lnTo>
                  <a:lnTo>
                    <a:pt x="122" y="48"/>
                  </a:lnTo>
                  <a:lnTo>
                    <a:pt x="108" y="39"/>
                  </a:lnTo>
                  <a:lnTo>
                    <a:pt x="89" y="48"/>
                  </a:lnTo>
                  <a:lnTo>
                    <a:pt x="84" y="60"/>
                  </a:lnTo>
                  <a:lnTo>
                    <a:pt x="102" y="81"/>
                  </a:lnTo>
                  <a:lnTo>
                    <a:pt x="93" y="94"/>
                  </a:lnTo>
                  <a:lnTo>
                    <a:pt x="75" y="94"/>
                  </a:lnTo>
                  <a:lnTo>
                    <a:pt x="66" y="99"/>
                  </a:lnTo>
                  <a:lnTo>
                    <a:pt x="61" y="116"/>
                  </a:lnTo>
                  <a:lnTo>
                    <a:pt x="52" y="124"/>
                  </a:lnTo>
                  <a:lnTo>
                    <a:pt x="29" y="132"/>
                  </a:lnTo>
                  <a:lnTo>
                    <a:pt x="0" y="129"/>
                  </a:lnTo>
                  <a:lnTo>
                    <a:pt x="38" y="154"/>
                  </a:lnTo>
                  <a:lnTo>
                    <a:pt x="42" y="181"/>
                  </a:lnTo>
                  <a:lnTo>
                    <a:pt x="47" y="202"/>
                  </a:lnTo>
                  <a:lnTo>
                    <a:pt x="42" y="224"/>
                  </a:lnTo>
                  <a:lnTo>
                    <a:pt x="38" y="237"/>
                  </a:lnTo>
                  <a:lnTo>
                    <a:pt x="56" y="228"/>
                  </a:lnTo>
                  <a:lnTo>
                    <a:pt x="79" y="249"/>
                  </a:lnTo>
                  <a:lnTo>
                    <a:pt x="117" y="228"/>
                  </a:lnTo>
                  <a:lnTo>
                    <a:pt x="145" y="224"/>
                  </a:lnTo>
                  <a:lnTo>
                    <a:pt x="163" y="224"/>
                  </a:lnTo>
                  <a:lnTo>
                    <a:pt x="187" y="237"/>
                  </a:lnTo>
                  <a:lnTo>
                    <a:pt x="210" y="249"/>
                  </a:lnTo>
                  <a:lnTo>
                    <a:pt x="239" y="254"/>
                  </a:lnTo>
                  <a:lnTo>
                    <a:pt x="262" y="246"/>
                  </a:lnTo>
                  <a:lnTo>
                    <a:pt x="285" y="215"/>
                  </a:lnTo>
                  <a:lnTo>
                    <a:pt x="314" y="219"/>
                  </a:lnTo>
                  <a:lnTo>
                    <a:pt x="323" y="194"/>
                  </a:lnTo>
                  <a:lnTo>
                    <a:pt x="351" y="189"/>
                  </a:lnTo>
                  <a:lnTo>
                    <a:pt x="364" y="194"/>
                  </a:lnTo>
                  <a:lnTo>
                    <a:pt x="379" y="185"/>
                  </a:lnTo>
                  <a:lnTo>
                    <a:pt x="388" y="172"/>
                  </a:lnTo>
                  <a:lnTo>
                    <a:pt x="393" y="154"/>
                  </a:lnTo>
                  <a:lnTo>
                    <a:pt x="393" y="120"/>
                  </a:lnTo>
                  <a:lnTo>
                    <a:pt x="379" y="89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7" name="Freeform 10"/>
            <p:cNvSpPr>
              <a:spLocks/>
            </p:cNvSpPr>
            <p:nvPr/>
          </p:nvSpPr>
          <p:spPr bwMode="auto">
            <a:xfrm>
              <a:off x="3411" y="1780"/>
              <a:ext cx="508" cy="441"/>
            </a:xfrm>
            <a:custGeom>
              <a:avLst/>
              <a:gdLst>
                <a:gd name="T0" fmla="*/ 263 w 508"/>
                <a:gd name="T1" fmla="*/ 0 h 441"/>
                <a:gd name="T2" fmla="*/ 291 w 508"/>
                <a:gd name="T3" fmla="*/ 65 h 441"/>
                <a:gd name="T4" fmla="*/ 309 w 508"/>
                <a:gd name="T5" fmla="*/ 108 h 441"/>
                <a:gd name="T6" fmla="*/ 320 w 508"/>
                <a:gd name="T7" fmla="*/ 130 h 441"/>
                <a:gd name="T8" fmla="*/ 324 w 508"/>
                <a:gd name="T9" fmla="*/ 160 h 441"/>
                <a:gd name="T10" fmla="*/ 361 w 508"/>
                <a:gd name="T11" fmla="*/ 186 h 441"/>
                <a:gd name="T12" fmla="*/ 394 w 508"/>
                <a:gd name="T13" fmla="*/ 212 h 441"/>
                <a:gd name="T14" fmla="*/ 441 w 508"/>
                <a:gd name="T15" fmla="*/ 251 h 441"/>
                <a:gd name="T16" fmla="*/ 484 w 508"/>
                <a:gd name="T17" fmla="*/ 277 h 441"/>
                <a:gd name="T18" fmla="*/ 507 w 508"/>
                <a:gd name="T19" fmla="*/ 298 h 441"/>
                <a:gd name="T20" fmla="*/ 498 w 508"/>
                <a:gd name="T21" fmla="*/ 316 h 441"/>
                <a:gd name="T22" fmla="*/ 484 w 508"/>
                <a:gd name="T23" fmla="*/ 325 h 441"/>
                <a:gd name="T24" fmla="*/ 475 w 508"/>
                <a:gd name="T25" fmla="*/ 328 h 441"/>
                <a:gd name="T26" fmla="*/ 478 w 508"/>
                <a:gd name="T27" fmla="*/ 346 h 441"/>
                <a:gd name="T28" fmla="*/ 465 w 508"/>
                <a:gd name="T29" fmla="*/ 355 h 441"/>
                <a:gd name="T30" fmla="*/ 451 w 508"/>
                <a:gd name="T31" fmla="*/ 363 h 441"/>
                <a:gd name="T32" fmla="*/ 437 w 508"/>
                <a:gd name="T33" fmla="*/ 363 h 441"/>
                <a:gd name="T34" fmla="*/ 399 w 508"/>
                <a:gd name="T35" fmla="*/ 388 h 441"/>
                <a:gd name="T36" fmla="*/ 394 w 508"/>
                <a:gd name="T37" fmla="*/ 376 h 441"/>
                <a:gd name="T38" fmla="*/ 376 w 508"/>
                <a:gd name="T39" fmla="*/ 363 h 441"/>
                <a:gd name="T40" fmla="*/ 356 w 508"/>
                <a:gd name="T41" fmla="*/ 350 h 441"/>
                <a:gd name="T42" fmla="*/ 343 w 508"/>
                <a:gd name="T43" fmla="*/ 355 h 441"/>
                <a:gd name="T44" fmla="*/ 333 w 508"/>
                <a:gd name="T45" fmla="*/ 363 h 441"/>
                <a:gd name="T46" fmla="*/ 333 w 508"/>
                <a:gd name="T47" fmla="*/ 376 h 441"/>
                <a:gd name="T48" fmla="*/ 347 w 508"/>
                <a:gd name="T49" fmla="*/ 388 h 441"/>
                <a:gd name="T50" fmla="*/ 338 w 508"/>
                <a:gd name="T51" fmla="*/ 402 h 441"/>
                <a:gd name="T52" fmla="*/ 320 w 508"/>
                <a:gd name="T53" fmla="*/ 405 h 441"/>
                <a:gd name="T54" fmla="*/ 309 w 508"/>
                <a:gd name="T55" fmla="*/ 414 h 441"/>
                <a:gd name="T56" fmla="*/ 306 w 508"/>
                <a:gd name="T57" fmla="*/ 427 h 441"/>
                <a:gd name="T58" fmla="*/ 291 w 508"/>
                <a:gd name="T59" fmla="*/ 435 h 441"/>
                <a:gd name="T60" fmla="*/ 277 w 508"/>
                <a:gd name="T61" fmla="*/ 440 h 441"/>
                <a:gd name="T62" fmla="*/ 248 w 508"/>
                <a:gd name="T63" fmla="*/ 435 h 441"/>
                <a:gd name="T64" fmla="*/ 207 w 508"/>
                <a:gd name="T65" fmla="*/ 432 h 441"/>
                <a:gd name="T66" fmla="*/ 178 w 508"/>
                <a:gd name="T67" fmla="*/ 414 h 441"/>
                <a:gd name="T68" fmla="*/ 151 w 508"/>
                <a:gd name="T69" fmla="*/ 392 h 441"/>
                <a:gd name="T70" fmla="*/ 113 w 508"/>
                <a:gd name="T71" fmla="*/ 363 h 441"/>
                <a:gd name="T72" fmla="*/ 99 w 508"/>
                <a:gd name="T73" fmla="*/ 350 h 441"/>
                <a:gd name="T74" fmla="*/ 79 w 508"/>
                <a:gd name="T75" fmla="*/ 346 h 441"/>
                <a:gd name="T76" fmla="*/ 43 w 508"/>
                <a:gd name="T77" fmla="*/ 341 h 441"/>
                <a:gd name="T78" fmla="*/ 18 w 508"/>
                <a:gd name="T79" fmla="*/ 341 h 441"/>
                <a:gd name="T80" fmla="*/ 9 w 508"/>
                <a:gd name="T81" fmla="*/ 328 h 441"/>
                <a:gd name="T82" fmla="*/ 5 w 508"/>
                <a:gd name="T83" fmla="*/ 307 h 441"/>
                <a:gd name="T84" fmla="*/ 9 w 508"/>
                <a:gd name="T85" fmla="*/ 277 h 441"/>
                <a:gd name="T86" fmla="*/ 18 w 508"/>
                <a:gd name="T87" fmla="*/ 255 h 441"/>
                <a:gd name="T88" fmla="*/ 14 w 508"/>
                <a:gd name="T89" fmla="*/ 246 h 441"/>
                <a:gd name="T90" fmla="*/ 9 w 508"/>
                <a:gd name="T91" fmla="*/ 225 h 441"/>
                <a:gd name="T92" fmla="*/ 0 w 508"/>
                <a:gd name="T93" fmla="*/ 203 h 441"/>
                <a:gd name="T94" fmla="*/ 0 w 508"/>
                <a:gd name="T95" fmla="*/ 186 h 441"/>
                <a:gd name="T96" fmla="*/ 9 w 508"/>
                <a:gd name="T97" fmla="*/ 178 h 441"/>
                <a:gd name="T98" fmla="*/ 18 w 508"/>
                <a:gd name="T99" fmla="*/ 173 h 441"/>
                <a:gd name="T100" fmla="*/ 14 w 508"/>
                <a:gd name="T101" fmla="*/ 151 h 441"/>
                <a:gd name="T102" fmla="*/ 18 w 508"/>
                <a:gd name="T103" fmla="*/ 138 h 441"/>
                <a:gd name="T104" fmla="*/ 43 w 508"/>
                <a:gd name="T105" fmla="*/ 117 h 441"/>
                <a:gd name="T106" fmla="*/ 66 w 508"/>
                <a:gd name="T107" fmla="*/ 117 h 441"/>
                <a:gd name="T108" fmla="*/ 90 w 508"/>
                <a:gd name="T109" fmla="*/ 108 h 441"/>
                <a:gd name="T110" fmla="*/ 103 w 508"/>
                <a:gd name="T111" fmla="*/ 91 h 441"/>
                <a:gd name="T112" fmla="*/ 99 w 508"/>
                <a:gd name="T113" fmla="*/ 78 h 441"/>
                <a:gd name="T114" fmla="*/ 131 w 508"/>
                <a:gd name="T115" fmla="*/ 48 h 441"/>
                <a:gd name="T116" fmla="*/ 169 w 508"/>
                <a:gd name="T117" fmla="*/ 52 h 441"/>
                <a:gd name="T118" fmla="*/ 183 w 508"/>
                <a:gd name="T119" fmla="*/ 30 h 441"/>
                <a:gd name="T120" fmla="*/ 216 w 508"/>
                <a:gd name="T121" fmla="*/ 26 h 441"/>
                <a:gd name="T122" fmla="*/ 239 w 508"/>
                <a:gd name="T123" fmla="*/ 13 h 441"/>
                <a:gd name="T124" fmla="*/ 263 w 508"/>
                <a:gd name="T125" fmla="*/ 0 h 44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08"/>
                <a:gd name="T190" fmla="*/ 0 h 441"/>
                <a:gd name="T191" fmla="*/ 508 w 508"/>
                <a:gd name="T192" fmla="*/ 441 h 44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08" h="441">
                  <a:moveTo>
                    <a:pt x="263" y="0"/>
                  </a:moveTo>
                  <a:lnTo>
                    <a:pt x="291" y="65"/>
                  </a:lnTo>
                  <a:lnTo>
                    <a:pt x="309" y="108"/>
                  </a:lnTo>
                  <a:lnTo>
                    <a:pt x="320" y="130"/>
                  </a:lnTo>
                  <a:lnTo>
                    <a:pt x="324" y="160"/>
                  </a:lnTo>
                  <a:lnTo>
                    <a:pt x="361" y="186"/>
                  </a:lnTo>
                  <a:lnTo>
                    <a:pt x="394" y="212"/>
                  </a:lnTo>
                  <a:lnTo>
                    <a:pt x="441" y="251"/>
                  </a:lnTo>
                  <a:lnTo>
                    <a:pt x="484" y="277"/>
                  </a:lnTo>
                  <a:lnTo>
                    <a:pt x="507" y="298"/>
                  </a:lnTo>
                  <a:lnTo>
                    <a:pt x="498" y="316"/>
                  </a:lnTo>
                  <a:lnTo>
                    <a:pt x="484" y="325"/>
                  </a:lnTo>
                  <a:lnTo>
                    <a:pt x="475" y="328"/>
                  </a:lnTo>
                  <a:lnTo>
                    <a:pt x="478" y="346"/>
                  </a:lnTo>
                  <a:lnTo>
                    <a:pt x="465" y="355"/>
                  </a:lnTo>
                  <a:lnTo>
                    <a:pt x="451" y="363"/>
                  </a:lnTo>
                  <a:lnTo>
                    <a:pt x="437" y="363"/>
                  </a:lnTo>
                  <a:lnTo>
                    <a:pt x="399" y="388"/>
                  </a:lnTo>
                  <a:lnTo>
                    <a:pt x="394" y="376"/>
                  </a:lnTo>
                  <a:lnTo>
                    <a:pt x="376" y="363"/>
                  </a:lnTo>
                  <a:lnTo>
                    <a:pt x="356" y="350"/>
                  </a:lnTo>
                  <a:lnTo>
                    <a:pt x="343" y="355"/>
                  </a:lnTo>
                  <a:lnTo>
                    <a:pt x="333" y="363"/>
                  </a:lnTo>
                  <a:lnTo>
                    <a:pt x="333" y="376"/>
                  </a:lnTo>
                  <a:lnTo>
                    <a:pt x="347" y="388"/>
                  </a:lnTo>
                  <a:lnTo>
                    <a:pt x="338" y="402"/>
                  </a:lnTo>
                  <a:lnTo>
                    <a:pt x="320" y="405"/>
                  </a:lnTo>
                  <a:lnTo>
                    <a:pt x="309" y="414"/>
                  </a:lnTo>
                  <a:lnTo>
                    <a:pt x="306" y="427"/>
                  </a:lnTo>
                  <a:lnTo>
                    <a:pt x="291" y="435"/>
                  </a:lnTo>
                  <a:lnTo>
                    <a:pt x="277" y="440"/>
                  </a:lnTo>
                  <a:lnTo>
                    <a:pt x="248" y="435"/>
                  </a:lnTo>
                  <a:lnTo>
                    <a:pt x="207" y="432"/>
                  </a:lnTo>
                  <a:lnTo>
                    <a:pt x="178" y="414"/>
                  </a:lnTo>
                  <a:lnTo>
                    <a:pt x="151" y="392"/>
                  </a:lnTo>
                  <a:lnTo>
                    <a:pt x="113" y="363"/>
                  </a:lnTo>
                  <a:lnTo>
                    <a:pt x="99" y="350"/>
                  </a:lnTo>
                  <a:lnTo>
                    <a:pt x="79" y="346"/>
                  </a:lnTo>
                  <a:lnTo>
                    <a:pt x="43" y="341"/>
                  </a:lnTo>
                  <a:lnTo>
                    <a:pt x="18" y="341"/>
                  </a:lnTo>
                  <a:lnTo>
                    <a:pt x="9" y="328"/>
                  </a:lnTo>
                  <a:lnTo>
                    <a:pt x="5" y="307"/>
                  </a:lnTo>
                  <a:lnTo>
                    <a:pt x="9" y="277"/>
                  </a:lnTo>
                  <a:lnTo>
                    <a:pt x="18" y="255"/>
                  </a:lnTo>
                  <a:lnTo>
                    <a:pt x="14" y="246"/>
                  </a:lnTo>
                  <a:lnTo>
                    <a:pt x="9" y="225"/>
                  </a:lnTo>
                  <a:lnTo>
                    <a:pt x="0" y="203"/>
                  </a:lnTo>
                  <a:lnTo>
                    <a:pt x="0" y="186"/>
                  </a:lnTo>
                  <a:lnTo>
                    <a:pt x="9" y="178"/>
                  </a:lnTo>
                  <a:lnTo>
                    <a:pt x="18" y="173"/>
                  </a:lnTo>
                  <a:lnTo>
                    <a:pt x="14" y="151"/>
                  </a:lnTo>
                  <a:lnTo>
                    <a:pt x="18" y="138"/>
                  </a:lnTo>
                  <a:lnTo>
                    <a:pt x="43" y="117"/>
                  </a:lnTo>
                  <a:lnTo>
                    <a:pt x="66" y="117"/>
                  </a:lnTo>
                  <a:lnTo>
                    <a:pt x="90" y="108"/>
                  </a:lnTo>
                  <a:lnTo>
                    <a:pt x="103" y="91"/>
                  </a:lnTo>
                  <a:lnTo>
                    <a:pt x="99" y="78"/>
                  </a:lnTo>
                  <a:lnTo>
                    <a:pt x="131" y="48"/>
                  </a:lnTo>
                  <a:lnTo>
                    <a:pt x="169" y="52"/>
                  </a:lnTo>
                  <a:lnTo>
                    <a:pt x="183" y="30"/>
                  </a:lnTo>
                  <a:lnTo>
                    <a:pt x="216" y="26"/>
                  </a:lnTo>
                  <a:lnTo>
                    <a:pt x="239" y="13"/>
                  </a:lnTo>
                  <a:lnTo>
                    <a:pt x="263" y="0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8" name="Freeform 11"/>
            <p:cNvSpPr>
              <a:spLocks/>
            </p:cNvSpPr>
            <p:nvPr/>
          </p:nvSpPr>
          <p:spPr bwMode="auto">
            <a:xfrm>
              <a:off x="3084" y="1500"/>
              <a:ext cx="417" cy="459"/>
            </a:xfrm>
            <a:custGeom>
              <a:avLst/>
              <a:gdLst>
                <a:gd name="T0" fmla="*/ 407 w 417"/>
                <a:gd name="T1" fmla="*/ 329 h 459"/>
                <a:gd name="T2" fmla="*/ 351 w 417"/>
                <a:gd name="T3" fmla="*/ 281 h 459"/>
                <a:gd name="T4" fmla="*/ 303 w 417"/>
                <a:gd name="T5" fmla="*/ 255 h 459"/>
                <a:gd name="T6" fmla="*/ 299 w 417"/>
                <a:gd name="T7" fmla="*/ 186 h 459"/>
                <a:gd name="T8" fmla="*/ 294 w 417"/>
                <a:gd name="T9" fmla="*/ 116 h 459"/>
                <a:gd name="T10" fmla="*/ 234 w 417"/>
                <a:gd name="T11" fmla="*/ 78 h 459"/>
                <a:gd name="T12" fmla="*/ 183 w 417"/>
                <a:gd name="T13" fmla="*/ 48 h 459"/>
                <a:gd name="T14" fmla="*/ 146 w 417"/>
                <a:gd name="T15" fmla="*/ 22 h 459"/>
                <a:gd name="T16" fmla="*/ 126 w 417"/>
                <a:gd name="T17" fmla="*/ 0 h 459"/>
                <a:gd name="T18" fmla="*/ 94 w 417"/>
                <a:gd name="T19" fmla="*/ 8 h 459"/>
                <a:gd name="T20" fmla="*/ 99 w 417"/>
                <a:gd name="T21" fmla="*/ 56 h 459"/>
                <a:gd name="T22" fmla="*/ 117 w 417"/>
                <a:gd name="T23" fmla="*/ 103 h 459"/>
                <a:gd name="T24" fmla="*/ 79 w 417"/>
                <a:gd name="T25" fmla="*/ 116 h 459"/>
                <a:gd name="T26" fmla="*/ 42 w 417"/>
                <a:gd name="T27" fmla="*/ 147 h 459"/>
                <a:gd name="T28" fmla="*/ 52 w 417"/>
                <a:gd name="T29" fmla="*/ 191 h 459"/>
                <a:gd name="T30" fmla="*/ 47 w 417"/>
                <a:gd name="T31" fmla="*/ 203 h 459"/>
                <a:gd name="T32" fmla="*/ 33 w 417"/>
                <a:gd name="T33" fmla="*/ 237 h 459"/>
                <a:gd name="T34" fmla="*/ 5 w 417"/>
                <a:gd name="T35" fmla="*/ 267 h 459"/>
                <a:gd name="T36" fmla="*/ 0 w 417"/>
                <a:gd name="T37" fmla="*/ 294 h 459"/>
                <a:gd name="T38" fmla="*/ 23 w 417"/>
                <a:gd name="T39" fmla="*/ 315 h 459"/>
                <a:gd name="T40" fmla="*/ 0 w 417"/>
                <a:gd name="T41" fmla="*/ 345 h 459"/>
                <a:gd name="T42" fmla="*/ 38 w 417"/>
                <a:gd name="T43" fmla="*/ 358 h 459"/>
                <a:gd name="T44" fmla="*/ 85 w 417"/>
                <a:gd name="T45" fmla="*/ 367 h 459"/>
                <a:gd name="T46" fmla="*/ 99 w 417"/>
                <a:gd name="T47" fmla="*/ 410 h 459"/>
                <a:gd name="T48" fmla="*/ 122 w 417"/>
                <a:gd name="T49" fmla="*/ 428 h 459"/>
                <a:gd name="T50" fmla="*/ 150 w 417"/>
                <a:gd name="T51" fmla="*/ 453 h 459"/>
                <a:gd name="T52" fmla="*/ 202 w 417"/>
                <a:gd name="T53" fmla="*/ 458 h 459"/>
                <a:gd name="T54" fmla="*/ 225 w 417"/>
                <a:gd name="T55" fmla="*/ 436 h 459"/>
                <a:gd name="T56" fmla="*/ 263 w 417"/>
                <a:gd name="T57" fmla="*/ 420 h 459"/>
                <a:gd name="T58" fmla="*/ 303 w 417"/>
                <a:gd name="T59" fmla="*/ 402 h 459"/>
                <a:gd name="T60" fmla="*/ 322 w 417"/>
                <a:gd name="T61" fmla="*/ 376 h 459"/>
                <a:gd name="T62" fmla="*/ 364 w 417"/>
                <a:gd name="T63" fmla="*/ 376 h 459"/>
                <a:gd name="T64" fmla="*/ 416 w 417"/>
                <a:gd name="T65" fmla="*/ 350 h 4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"/>
                <a:gd name="T100" fmla="*/ 0 h 459"/>
                <a:gd name="T101" fmla="*/ 417 w 417"/>
                <a:gd name="T102" fmla="*/ 459 h 4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" h="459">
                  <a:moveTo>
                    <a:pt x="416" y="350"/>
                  </a:moveTo>
                  <a:lnTo>
                    <a:pt x="407" y="329"/>
                  </a:lnTo>
                  <a:lnTo>
                    <a:pt x="384" y="307"/>
                  </a:lnTo>
                  <a:lnTo>
                    <a:pt x="351" y="281"/>
                  </a:lnTo>
                  <a:lnTo>
                    <a:pt x="322" y="267"/>
                  </a:lnTo>
                  <a:lnTo>
                    <a:pt x="303" y="255"/>
                  </a:lnTo>
                  <a:lnTo>
                    <a:pt x="308" y="212"/>
                  </a:lnTo>
                  <a:lnTo>
                    <a:pt x="299" y="186"/>
                  </a:lnTo>
                  <a:lnTo>
                    <a:pt x="294" y="159"/>
                  </a:lnTo>
                  <a:lnTo>
                    <a:pt x="294" y="116"/>
                  </a:lnTo>
                  <a:lnTo>
                    <a:pt x="268" y="100"/>
                  </a:lnTo>
                  <a:lnTo>
                    <a:pt x="234" y="78"/>
                  </a:lnTo>
                  <a:lnTo>
                    <a:pt x="211" y="73"/>
                  </a:lnTo>
                  <a:lnTo>
                    <a:pt x="183" y="48"/>
                  </a:lnTo>
                  <a:lnTo>
                    <a:pt x="169" y="22"/>
                  </a:lnTo>
                  <a:lnTo>
                    <a:pt x="146" y="22"/>
                  </a:lnTo>
                  <a:lnTo>
                    <a:pt x="126" y="22"/>
                  </a:lnTo>
                  <a:lnTo>
                    <a:pt x="126" y="0"/>
                  </a:lnTo>
                  <a:lnTo>
                    <a:pt x="113" y="13"/>
                  </a:lnTo>
                  <a:lnTo>
                    <a:pt x="94" y="8"/>
                  </a:lnTo>
                  <a:lnTo>
                    <a:pt x="85" y="30"/>
                  </a:lnTo>
                  <a:lnTo>
                    <a:pt x="99" y="56"/>
                  </a:lnTo>
                  <a:lnTo>
                    <a:pt x="113" y="86"/>
                  </a:lnTo>
                  <a:lnTo>
                    <a:pt x="117" y="103"/>
                  </a:lnTo>
                  <a:lnTo>
                    <a:pt x="108" y="113"/>
                  </a:lnTo>
                  <a:lnTo>
                    <a:pt x="79" y="116"/>
                  </a:lnTo>
                  <a:lnTo>
                    <a:pt x="56" y="129"/>
                  </a:lnTo>
                  <a:lnTo>
                    <a:pt x="42" y="147"/>
                  </a:lnTo>
                  <a:lnTo>
                    <a:pt x="52" y="173"/>
                  </a:lnTo>
                  <a:lnTo>
                    <a:pt x="52" y="191"/>
                  </a:lnTo>
                  <a:lnTo>
                    <a:pt x="42" y="191"/>
                  </a:lnTo>
                  <a:lnTo>
                    <a:pt x="47" y="203"/>
                  </a:lnTo>
                  <a:lnTo>
                    <a:pt x="23" y="221"/>
                  </a:lnTo>
                  <a:lnTo>
                    <a:pt x="33" y="237"/>
                  </a:lnTo>
                  <a:lnTo>
                    <a:pt x="29" y="251"/>
                  </a:lnTo>
                  <a:lnTo>
                    <a:pt x="5" y="267"/>
                  </a:lnTo>
                  <a:lnTo>
                    <a:pt x="9" y="285"/>
                  </a:lnTo>
                  <a:lnTo>
                    <a:pt x="0" y="294"/>
                  </a:lnTo>
                  <a:lnTo>
                    <a:pt x="23" y="302"/>
                  </a:lnTo>
                  <a:lnTo>
                    <a:pt x="23" y="315"/>
                  </a:lnTo>
                  <a:lnTo>
                    <a:pt x="14" y="329"/>
                  </a:lnTo>
                  <a:lnTo>
                    <a:pt x="0" y="345"/>
                  </a:lnTo>
                  <a:lnTo>
                    <a:pt x="14" y="372"/>
                  </a:lnTo>
                  <a:lnTo>
                    <a:pt x="38" y="358"/>
                  </a:lnTo>
                  <a:lnTo>
                    <a:pt x="70" y="358"/>
                  </a:lnTo>
                  <a:lnTo>
                    <a:pt x="85" y="367"/>
                  </a:lnTo>
                  <a:lnTo>
                    <a:pt x="90" y="388"/>
                  </a:lnTo>
                  <a:lnTo>
                    <a:pt x="99" y="410"/>
                  </a:lnTo>
                  <a:lnTo>
                    <a:pt x="117" y="415"/>
                  </a:lnTo>
                  <a:lnTo>
                    <a:pt x="122" y="428"/>
                  </a:lnTo>
                  <a:lnTo>
                    <a:pt x="131" y="445"/>
                  </a:lnTo>
                  <a:lnTo>
                    <a:pt x="150" y="453"/>
                  </a:lnTo>
                  <a:lnTo>
                    <a:pt x="173" y="453"/>
                  </a:lnTo>
                  <a:lnTo>
                    <a:pt x="202" y="458"/>
                  </a:lnTo>
                  <a:lnTo>
                    <a:pt x="211" y="453"/>
                  </a:lnTo>
                  <a:lnTo>
                    <a:pt x="225" y="436"/>
                  </a:lnTo>
                  <a:lnTo>
                    <a:pt x="239" y="428"/>
                  </a:lnTo>
                  <a:lnTo>
                    <a:pt x="263" y="420"/>
                  </a:lnTo>
                  <a:lnTo>
                    <a:pt x="285" y="420"/>
                  </a:lnTo>
                  <a:lnTo>
                    <a:pt x="303" y="402"/>
                  </a:lnTo>
                  <a:lnTo>
                    <a:pt x="313" y="385"/>
                  </a:lnTo>
                  <a:lnTo>
                    <a:pt x="322" y="376"/>
                  </a:lnTo>
                  <a:lnTo>
                    <a:pt x="346" y="380"/>
                  </a:lnTo>
                  <a:lnTo>
                    <a:pt x="364" y="376"/>
                  </a:lnTo>
                  <a:lnTo>
                    <a:pt x="393" y="372"/>
                  </a:lnTo>
                  <a:lnTo>
                    <a:pt x="416" y="350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29" name="Freeform 12"/>
            <p:cNvSpPr>
              <a:spLocks/>
            </p:cNvSpPr>
            <p:nvPr/>
          </p:nvSpPr>
          <p:spPr bwMode="auto">
            <a:xfrm>
              <a:off x="3169" y="1335"/>
              <a:ext cx="501" cy="533"/>
            </a:xfrm>
            <a:custGeom>
              <a:avLst/>
              <a:gdLst>
                <a:gd name="T0" fmla="*/ 500 w 501"/>
                <a:gd name="T1" fmla="*/ 446 h 533"/>
                <a:gd name="T2" fmla="*/ 491 w 501"/>
                <a:gd name="T3" fmla="*/ 419 h 533"/>
                <a:gd name="T4" fmla="*/ 482 w 501"/>
                <a:gd name="T5" fmla="*/ 354 h 533"/>
                <a:gd name="T6" fmla="*/ 471 w 501"/>
                <a:gd name="T7" fmla="*/ 303 h 533"/>
                <a:gd name="T8" fmla="*/ 453 w 501"/>
                <a:gd name="T9" fmla="*/ 238 h 533"/>
                <a:gd name="T10" fmla="*/ 434 w 501"/>
                <a:gd name="T11" fmla="*/ 211 h 533"/>
                <a:gd name="T12" fmla="*/ 401 w 501"/>
                <a:gd name="T13" fmla="*/ 173 h 533"/>
                <a:gd name="T14" fmla="*/ 364 w 501"/>
                <a:gd name="T15" fmla="*/ 156 h 533"/>
                <a:gd name="T16" fmla="*/ 322 w 501"/>
                <a:gd name="T17" fmla="*/ 121 h 533"/>
                <a:gd name="T18" fmla="*/ 279 w 501"/>
                <a:gd name="T19" fmla="*/ 86 h 533"/>
                <a:gd name="T20" fmla="*/ 238 w 501"/>
                <a:gd name="T21" fmla="*/ 48 h 533"/>
                <a:gd name="T22" fmla="*/ 205 w 501"/>
                <a:gd name="T23" fmla="*/ 17 h 533"/>
                <a:gd name="T24" fmla="*/ 183 w 501"/>
                <a:gd name="T25" fmla="*/ 0 h 533"/>
                <a:gd name="T26" fmla="*/ 187 w 501"/>
                <a:gd name="T27" fmla="*/ 26 h 533"/>
                <a:gd name="T28" fmla="*/ 173 w 501"/>
                <a:gd name="T29" fmla="*/ 48 h 533"/>
                <a:gd name="T30" fmla="*/ 155 w 501"/>
                <a:gd name="T31" fmla="*/ 56 h 533"/>
                <a:gd name="T32" fmla="*/ 136 w 501"/>
                <a:gd name="T33" fmla="*/ 48 h 533"/>
                <a:gd name="T34" fmla="*/ 113 w 501"/>
                <a:gd name="T35" fmla="*/ 30 h 533"/>
                <a:gd name="T36" fmla="*/ 103 w 501"/>
                <a:gd name="T37" fmla="*/ 26 h 533"/>
                <a:gd name="T38" fmla="*/ 79 w 501"/>
                <a:gd name="T39" fmla="*/ 26 h 533"/>
                <a:gd name="T40" fmla="*/ 56 w 501"/>
                <a:gd name="T41" fmla="*/ 35 h 533"/>
                <a:gd name="T42" fmla="*/ 32 w 501"/>
                <a:gd name="T43" fmla="*/ 26 h 533"/>
                <a:gd name="T44" fmla="*/ 23 w 501"/>
                <a:gd name="T45" fmla="*/ 43 h 533"/>
                <a:gd name="T46" fmla="*/ 23 w 501"/>
                <a:gd name="T47" fmla="*/ 70 h 533"/>
                <a:gd name="T48" fmla="*/ 0 w 501"/>
                <a:gd name="T49" fmla="*/ 73 h 533"/>
                <a:gd name="T50" fmla="*/ 0 w 501"/>
                <a:gd name="T51" fmla="*/ 86 h 533"/>
                <a:gd name="T52" fmla="*/ 18 w 501"/>
                <a:gd name="T53" fmla="*/ 103 h 533"/>
                <a:gd name="T54" fmla="*/ 38 w 501"/>
                <a:gd name="T55" fmla="*/ 95 h 533"/>
                <a:gd name="T56" fmla="*/ 61 w 501"/>
                <a:gd name="T57" fmla="*/ 100 h 533"/>
                <a:gd name="T58" fmla="*/ 66 w 501"/>
                <a:gd name="T59" fmla="*/ 113 h 533"/>
                <a:gd name="T60" fmla="*/ 61 w 501"/>
                <a:gd name="T61" fmla="*/ 125 h 533"/>
                <a:gd name="T62" fmla="*/ 42 w 501"/>
                <a:gd name="T63" fmla="*/ 130 h 533"/>
                <a:gd name="T64" fmla="*/ 38 w 501"/>
                <a:gd name="T65" fmla="*/ 143 h 533"/>
                <a:gd name="T66" fmla="*/ 38 w 501"/>
                <a:gd name="T67" fmla="*/ 156 h 533"/>
                <a:gd name="T68" fmla="*/ 42 w 501"/>
                <a:gd name="T69" fmla="*/ 165 h 533"/>
                <a:gd name="T70" fmla="*/ 42 w 501"/>
                <a:gd name="T71" fmla="*/ 181 h 533"/>
                <a:gd name="T72" fmla="*/ 70 w 501"/>
                <a:gd name="T73" fmla="*/ 186 h 533"/>
                <a:gd name="T74" fmla="*/ 79 w 501"/>
                <a:gd name="T75" fmla="*/ 186 h 533"/>
                <a:gd name="T76" fmla="*/ 113 w 501"/>
                <a:gd name="T77" fmla="*/ 225 h 533"/>
                <a:gd name="T78" fmla="*/ 126 w 501"/>
                <a:gd name="T79" fmla="*/ 243 h 533"/>
                <a:gd name="T80" fmla="*/ 145 w 501"/>
                <a:gd name="T81" fmla="*/ 238 h 533"/>
                <a:gd name="T82" fmla="*/ 183 w 501"/>
                <a:gd name="T83" fmla="*/ 264 h 533"/>
                <a:gd name="T84" fmla="*/ 209 w 501"/>
                <a:gd name="T85" fmla="*/ 286 h 533"/>
                <a:gd name="T86" fmla="*/ 209 w 501"/>
                <a:gd name="T87" fmla="*/ 329 h 533"/>
                <a:gd name="T88" fmla="*/ 214 w 501"/>
                <a:gd name="T89" fmla="*/ 359 h 533"/>
                <a:gd name="T90" fmla="*/ 219 w 501"/>
                <a:gd name="T91" fmla="*/ 402 h 533"/>
                <a:gd name="T92" fmla="*/ 223 w 501"/>
                <a:gd name="T93" fmla="*/ 424 h 533"/>
                <a:gd name="T94" fmla="*/ 238 w 501"/>
                <a:gd name="T95" fmla="*/ 437 h 533"/>
                <a:gd name="T96" fmla="*/ 261 w 501"/>
                <a:gd name="T97" fmla="*/ 446 h 533"/>
                <a:gd name="T98" fmla="*/ 299 w 501"/>
                <a:gd name="T99" fmla="*/ 472 h 533"/>
                <a:gd name="T100" fmla="*/ 317 w 501"/>
                <a:gd name="T101" fmla="*/ 489 h 533"/>
                <a:gd name="T102" fmla="*/ 327 w 501"/>
                <a:gd name="T103" fmla="*/ 506 h 533"/>
                <a:gd name="T104" fmla="*/ 331 w 501"/>
                <a:gd name="T105" fmla="*/ 524 h 533"/>
                <a:gd name="T106" fmla="*/ 340 w 501"/>
                <a:gd name="T107" fmla="*/ 532 h 533"/>
                <a:gd name="T108" fmla="*/ 345 w 501"/>
                <a:gd name="T109" fmla="*/ 519 h 533"/>
                <a:gd name="T110" fmla="*/ 374 w 501"/>
                <a:gd name="T111" fmla="*/ 489 h 533"/>
                <a:gd name="T112" fmla="*/ 406 w 501"/>
                <a:gd name="T113" fmla="*/ 497 h 533"/>
                <a:gd name="T114" fmla="*/ 425 w 501"/>
                <a:gd name="T115" fmla="*/ 472 h 533"/>
                <a:gd name="T116" fmla="*/ 453 w 501"/>
                <a:gd name="T117" fmla="*/ 476 h 533"/>
                <a:gd name="T118" fmla="*/ 500 w 501"/>
                <a:gd name="T119" fmla="*/ 446 h 53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01"/>
                <a:gd name="T181" fmla="*/ 0 h 533"/>
                <a:gd name="T182" fmla="*/ 501 w 501"/>
                <a:gd name="T183" fmla="*/ 533 h 53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01" h="533">
                  <a:moveTo>
                    <a:pt x="500" y="446"/>
                  </a:moveTo>
                  <a:lnTo>
                    <a:pt x="491" y="419"/>
                  </a:lnTo>
                  <a:lnTo>
                    <a:pt x="482" y="354"/>
                  </a:lnTo>
                  <a:lnTo>
                    <a:pt x="471" y="303"/>
                  </a:lnTo>
                  <a:lnTo>
                    <a:pt x="453" y="238"/>
                  </a:lnTo>
                  <a:lnTo>
                    <a:pt x="434" y="211"/>
                  </a:lnTo>
                  <a:lnTo>
                    <a:pt x="401" y="173"/>
                  </a:lnTo>
                  <a:lnTo>
                    <a:pt x="364" y="156"/>
                  </a:lnTo>
                  <a:lnTo>
                    <a:pt x="322" y="121"/>
                  </a:lnTo>
                  <a:lnTo>
                    <a:pt x="279" y="86"/>
                  </a:lnTo>
                  <a:lnTo>
                    <a:pt x="238" y="48"/>
                  </a:lnTo>
                  <a:lnTo>
                    <a:pt x="205" y="17"/>
                  </a:lnTo>
                  <a:lnTo>
                    <a:pt x="183" y="0"/>
                  </a:lnTo>
                  <a:lnTo>
                    <a:pt x="187" y="26"/>
                  </a:lnTo>
                  <a:lnTo>
                    <a:pt x="173" y="48"/>
                  </a:lnTo>
                  <a:lnTo>
                    <a:pt x="155" y="56"/>
                  </a:lnTo>
                  <a:lnTo>
                    <a:pt x="136" y="48"/>
                  </a:lnTo>
                  <a:lnTo>
                    <a:pt x="113" y="30"/>
                  </a:lnTo>
                  <a:lnTo>
                    <a:pt x="103" y="26"/>
                  </a:lnTo>
                  <a:lnTo>
                    <a:pt x="79" y="26"/>
                  </a:lnTo>
                  <a:lnTo>
                    <a:pt x="56" y="35"/>
                  </a:lnTo>
                  <a:lnTo>
                    <a:pt x="32" y="26"/>
                  </a:lnTo>
                  <a:lnTo>
                    <a:pt x="23" y="43"/>
                  </a:lnTo>
                  <a:lnTo>
                    <a:pt x="23" y="70"/>
                  </a:lnTo>
                  <a:lnTo>
                    <a:pt x="0" y="73"/>
                  </a:lnTo>
                  <a:lnTo>
                    <a:pt x="0" y="86"/>
                  </a:lnTo>
                  <a:lnTo>
                    <a:pt x="18" y="103"/>
                  </a:lnTo>
                  <a:lnTo>
                    <a:pt x="38" y="95"/>
                  </a:lnTo>
                  <a:lnTo>
                    <a:pt x="61" y="100"/>
                  </a:lnTo>
                  <a:lnTo>
                    <a:pt x="66" y="113"/>
                  </a:lnTo>
                  <a:lnTo>
                    <a:pt x="61" y="125"/>
                  </a:lnTo>
                  <a:lnTo>
                    <a:pt x="42" y="130"/>
                  </a:lnTo>
                  <a:lnTo>
                    <a:pt x="38" y="143"/>
                  </a:lnTo>
                  <a:lnTo>
                    <a:pt x="38" y="156"/>
                  </a:lnTo>
                  <a:lnTo>
                    <a:pt x="42" y="165"/>
                  </a:lnTo>
                  <a:lnTo>
                    <a:pt x="42" y="181"/>
                  </a:lnTo>
                  <a:lnTo>
                    <a:pt x="70" y="186"/>
                  </a:lnTo>
                  <a:lnTo>
                    <a:pt x="79" y="186"/>
                  </a:lnTo>
                  <a:lnTo>
                    <a:pt x="113" y="225"/>
                  </a:lnTo>
                  <a:lnTo>
                    <a:pt x="126" y="243"/>
                  </a:lnTo>
                  <a:lnTo>
                    <a:pt x="145" y="238"/>
                  </a:lnTo>
                  <a:lnTo>
                    <a:pt x="183" y="264"/>
                  </a:lnTo>
                  <a:lnTo>
                    <a:pt x="209" y="286"/>
                  </a:lnTo>
                  <a:lnTo>
                    <a:pt x="209" y="329"/>
                  </a:lnTo>
                  <a:lnTo>
                    <a:pt x="214" y="359"/>
                  </a:lnTo>
                  <a:lnTo>
                    <a:pt x="219" y="402"/>
                  </a:lnTo>
                  <a:lnTo>
                    <a:pt x="223" y="424"/>
                  </a:lnTo>
                  <a:lnTo>
                    <a:pt x="238" y="437"/>
                  </a:lnTo>
                  <a:lnTo>
                    <a:pt x="261" y="446"/>
                  </a:lnTo>
                  <a:lnTo>
                    <a:pt x="299" y="472"/>
                  </a:lnTo>
                  <a:lnTo>
                    <a:pt x="317" y="489"/>
                  </a:lnTo>
                  <a:lnTo>
                    <a:pt x="327" y="506"/>
                  </a:lnTo>
                  <a:lnTo>
                    <a:pt x="331" y="524"/>
                  </a:lnTo>
                  <a:lnTo>
                    <a:pt x="340" y="532"/>
                  </a:lnTo>
                  <a:lnTo>
                    <a:pt x="345" y="519"/>
                  </a:lnTo>
                  <a:lnTo>
                    <a:pt x="374" y="489"/>
                  </a:lnTo>
                  <a:lnTo>
                    <a:pt x="406" y="497"/>
                  </a:lnTo>
                  <a:lnTo>
                    <a:pt x="425" y="472"/>
                  </a:lnTo>
                  <a:lnTo>
                    <a:pt x="453" y="476"/>
                  </a:lnTo>
                  <a:lnTo>
                    <a:pt x="500" y="446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0" name="Freeform 13"/>
            <p:cNvSpPr>
              <a:spLocks/>
            </p:cNvSpPr>
            <p:nvPr/>
          </p:nvSpPr>
          <p:spPr bwMode="auto">
            <a:xfrm>
              <a:off x="2944" y="1780"/>
              <a:ext cx="764" cy="666"/>
            </a:xfrm>
            <a:custGeom>
              <a:avLst/>
              <a:gdLst>
                <a:gd name="T0" fmla="*/ 160 w 764"/>
                <a:gd name="T1" fmla="*/ 22 h 666"/>
                <a:gd name="T2" fmla="*/ 140 w 764"/>
                <a:gd name="T3" fmla="*/ 60 h 666"/>
                <a:gd name="T4" fmla="*/ 173 w 764"/>
                <a:gd name="T5" fmla="*/ 78 h 666"/>
                <a:gd name="T6" fmla="*/ 211 w 764"/>
                <a:gd name="T7" fmla="*/ 78 h 666"/>
                <a:gd name="T8" fmla="*/ 234 w 764"/>
                <a:gd name="T9" fmla="*/ 113 h 666"/>
                <a:gd name="T10" fmla="*/ 244 w 764"/>
                <a:gd name="T11" fmla="*/ 134 h 666"/>
                <a:gd name="T12" fmla="*/ 268 w 764"/>
                <a:gd name="T13" fmla="*/ 156 h 666"/>
                <a:gd name="T14" fmla="*/ 286 w 764"/>
                <a:gd name="T15" fmla="*/ 173 h 666"/>
                <a:gd name="T16" fmla="*/ 324 w 764"/>
                <a:gd name="T17" fmla="*/ 173 h 666"/>
                <a:gd name="T18" fmla="*/ 365 w 764"/>
                <a:gd name="T19" fmla="*/ 156 h 666"/>
                <a:gd name="T20" fmla="*/ 399 w 764"/>
                <a:gd name="T21" fmla="*/ 138 h 666"/>
                <a:gd name="T22" fmla="*/ 434 w 764"/>
                <a:gd name="T23" fmla="*/ 130 h 666"/>
                <a:gd name="T24" fmla="*/ 468 w 764"/>
                <a:gd name="T25" fmla="*/ 95 h 666"/>
                <a:gd name="T26" fmla="*/ 495 w 764"/>
                <a:gd name="T27" fmla="*/ 95 h 666"/>
                <a:gd name="T28" fmla="*/ 529 w 764"/>
                <a:gd name="T29" fmla="*/ 86 h 666"/>
                <a:gd name="T30" fmla="*/ 565 w 764"/>
                <a:gd name="T31" fmla="*/ 86 h 666"/>
                <a:gd name="T32" fmla="*/ 547 w 764"/>
                <a:gd name="T33" fmla="*/ 103 h 666"/>
                <a:gd name="T34" fmla="*/ 515 w 764"/>
                <a:gd name="T35" fmla="*/ 116 h 666"/>
                <a:gd name="T36" fmla="*/ 482 w 764"/>
                <a:gd name="T37" fmla="*/ 148 h 666"/>
                <a:gd name="T38" fmla="*/ 486 w 764"/>
                <a:gd name="T39" fmla="*/ 173 h 666"/>
                <a:gd name="T40" fmla="*/ 468 w 764"/>
                <a:gd name="T41" fmla="*/ 191 h 666"/>
                <a:gd name="T42" fmla="*/ 482 w 764"/>
                <a:gd name="T43" fmla="*/ 238 h 666"/>
                <a:gd name="T44" fmla="*/ 482 w 764"/>
                <a:gd name="T45" fmla="*/ 268 h 666"/>
                <a:gd name="T46" fmla="*/ 472 w 764"/>
                <a:gd name="T47" fmla="*/ 329 h 666"/>
                <a:gd name="T48" fmla="*/ 515 w 764"/>
                <a:gd name="T49" fmla="*/ 337 h 666"/>
                <a:gd name="T50" fmla="*/ 580 w 764"/>
                <a:gd name="T51" fmla="*/ 364 h 666"/>
                <a:gd name="T52" fmla="*/ 669 w 764"/>
                <a:gd name="T53" fmla="*/ 431 h 666"/>
                <a:gd name="T54" fmla="*/ 721 w 764"/>
                <a:gd name="T55" fmla="*/ 441 h 666"/>
                <a:gd name="T56" fmla="*/ 758 w 764"/>
                <a:gd name="T57" fmla="*/ 496 h 666"/>
                <a:gd name="T58" fmla="*/ 758 w 764"/>
                <a:gd name="T59" fmla="*/ 531 h 666"/>
                <a:gd name="T60" fmla="*/ 745 w 764"/>
                <a:gd name="T61" fmla="*/ 552 h 666"/>
                <a:gd name="T62" fmla="*/ 725 w 764"/>
                <a:gd name="T63" fmla="*/ 557 h 666"/>
                <a:gd name="T64" fmla="*/ 721 w 764"/>
                <a:gd name="T65" fmla="*/ 595 h 666"/>
                <a:gd name="T66" fmla="*/ 693 w 764"/>
                <a:gd name="T67" fmla="*/ 627 h 666"/>
                <a:gd name="T68" fmla="*/ 684 w 764"/>
                <a:gd name="T69" fmla="*/ 652 h 666"/>
                <a:gd name="T70" fmla="*/ 632 w 764"/>
                <a:gd name="T71" fmla="*/ 665 h 666"/>
                <a:gd name="T72" fmla="*/ 594 w 764"/>
                <a:gd name="T73" fmla="*/ 639 h 666"/>
                <a:gd name="T74" fmla="*/ 533 w 764"/>
                <a:gd name="T75" fmla="*/ 617 h 666"/>
                <a:gd name="T76" fmla="*/ 454 w 764"/>
                <a:gd name="T77" fmla="*/ 627 h 666"/>
                <a:gd name="T78" fmla="*/ 425 w 764"/>
                <a:gd name="T79" fmla="*/ 574 h 666"/>
                <a:gd name="T80" fmla="*/ 356 w 764"/>
                <a:gd name="T81" fmla="*/ 535 h 666"/>
                <a:gd name="T82" fmla="*/ 272 w 764"/>
                <a:gd name="T83" fmla="*/ 471 h 666"/>
                <a:gd name="T84" fmla="*/ 198 w 764"/>
                <a:gd name="T85" fmla="*/ 381 h 666"/>
                <a:gd name="T86" fmla="*/ 146 w 764"/>
                <a:gd name="T87" fmla="*/ 324 h 666"/>
                <a:gd name="T88" fmla="*/ 79 w 764"/>
                <a:gd name="T89" fmla="*/ 251 h 666"/>
                <a:gd name="T90" fmla="*/ 0 w 764"/>
                <a:gd name="T91" fmla="*/ 173 h 666"/>
                <a:gd name="T92" fmla="*/ 47 w 764"/>
                <a:gd name="T93" fmla="*/ 126 h 666"/>
                <a:gd name="T94" fmla="*/ 56 w 764"/>
                <a:gd name="T95" fmla="*/ 78 h 666"/>
                <a:gd name="T96" fmla="*/ 94 w 764"/>
                <a:gd name="T97" fmla="*/ 52 h 666"/>
                <a:gd name="T98" fmla="*/ 94 w 764"/>
                <a:gd name="T99" fmla="*/ 13 h 666"/>
                <a:gd name="T100" fmla="*/ 136 w 764"/>
                <a:gd name="T101" fmla="*/ 13 h 66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764"/>
                <a:gd name="T154" fmla="*/ 0 h 666"/>
                <a:gd name="T155" fmla="*/ 764 w 764"/>
                <a:gd name="T156" fmla="*/ 666 h 66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764" h="666">
                  <a:moveTo>
                    <a:pt x="136" y="13"/>
                  </a:moveTo>
                  <a:lnTo>
                    <a:pt x="160" y="22"/>
                  </a:lnTo>
                  <a:lnTo>
                    <a:pt x="160" y="35"/>
                  </a:lnTo>
                  <a:lnTo>
                    <a:pt x="140" y="60"/>
                  </a:lnTo>
                  <a:lnTo>
                    <a:pt x="155" y="86"/>
                  </a:lnTo>
                  <a:lnTo>
                    <a:pt x="173" y="78"/>
                  </a:lnTo>
                  <a:lnTo>
                    <a:pt x="201" y="78"/>
                  </a:lnTo>
                  <a:lnTo>
                    <a:pt x="211" y="78"/>
                  </a:lnTo>
                  <a:lnTo>
                    <a:pt x="225" y="91"/>
                  </a:lnTo>
                  <a:lnTo>
                    <a:pt x="234" y="113"/>
                  </a:lnTo>
                  <a:lnTo>
                    <a:pt x="234" y="126"/>
                  </a:lnTo>
                  <a:lnTo>
                    <a:pt x="244" y="134"/>
                  </a:lnTo>
                  <a:lnTo>
                    <a:pt x="253" y="134"/>
                  </a:lnTo>
                  <a:lnTo>
                    <a:pt x="268" y="156"/>
                  </a:lnTo>
                  <a:lnTo>
                    <a:pt x="277" y="169"/>
                  </a:lnTo>
                  <a:lnTo>
                    <a:pt x="286" y="173"/>
                  </a:lnTo>
                  <a:lnTo>
                    <a:pt x="315" y="169"/>
                  </a:lnTo>
                  <a:lnTo>
                    <a:pt x="324" y="173"/>
                  </a:lnTo>
                  <a:lnTo>
                    <a:pt x="342" y="173"/>
                  </a:lnTo>
                  <a:lnTo>
                    <a:pt x="365" y="156"/>
                  </a:lnTo>
                  <a:lnTo>
                    <a:pt x="385" y="138"/>
                  </a:lnTo>
                  <a:lnTo>
                    <a:pt x="399" y="138"/>
                  </a:lnTo>
                  <a:lnTo>
                    <a:pt x="422" y="138"/>
                  </a:lnTo>
                  <a:lnTo>
                    <a:pt x="434" y="130"/>
                  </a:lnTo>
                  <a:lnTo>
                    <a:pt x="459" y="95"/>
                  </a:lnTo>
                  <a:lnTo>
                    <a:pt x="468" y="95"/>
                  </a:lnTo>
                  <a:lnTo>
                    <a:pt x="477" y="100"/>
                  </a:lnTo>
                  <a:lnTo>
                    <a:pt x="495" y="95"/>
                  </a:lnTo>
                  <a:lnTo>
                    <a:pt x="519" y="91"/>
                  </a:lnTo>
                  <a:lnTo>
                    <a:pt x="529" y="86"/>
                  </a:lnTo>
                  <a:lnTo>
                    <a:pt x="556" y="73"/>
                  </a:lnTo>
                  <a:lnTo>
                    <a:pt x="565" y="86"/>
                  </a:lnTo>
                  <a:lnTo>
                    <a:pt x="562" y="95"/>
                  </a:lnTo>
                  <a:lnTo>
                    <a:pt x="547" y="103"/>
                  </a:lnTo>
                  <a:lnTo>
                    <a:pt x="538" y="116"/>
                  </a:lnTo>
                  <a:lnTo>
                    <a:pt x="515" y="116"/>
                  </a:lnTo>
                  <a:lnTo>
                    <a:pt x="491" y="130"/>
                  </a:lnTo>
                  <a:lnTo>
                    <a:pt x="482" y="148"/>
                  </a:lnTo>
                  <a:lnTo>
                    <a:pt x="482" y="160"/>
                  </a:lnTo>
                  <a:lnTo>
                    <a:pt x="486" y="173"/>
                  </a:lnTo>
                  <a:lnTo>
                    <a:pt x="472" y="178"/>
                  </a:lnTo>
                  <a:lnTo>
                    <a:pt x="468" y="191"/>
                  </a:lnTo>
                  <a:lnTo>
                    <a:pt x="463" y="208"/>
                  </a:lnTo>
                  <a:lnTo>
                    <a:pt x="482" y="238"/>
                  </a:lnTo>
                  <a:lnTo>
                    <a:pt x="482" y="251"/>
                  </a:lnTo>
                  <a:lnTo>
                    <a:pt x="482" y="268"/>
                  </a:lnTo>
                  <a:lnTo>
                    <a:pt x="472" y="302"/>
                  </a:lnTo>
                  <a:lnTo>
                    <a:pt x="472" y="329"/>
                  </a:lnTo>
                  <a:lnTo>
                    <a:pt x="486" y="342"/>
                  </a:lnTo>
                  <a:lnTo>
                    <a:pt x="515" y="337"/>
                  </a:lnTo>
                  <a:lnTo>
                    <a:pt x="556" y="351"/>
                  </a:lnTo>
                  <a:lnTo>
                    <a:pt x="580" y="364"/>
                  </a:lnTo>
                  <a:lnTo>
                    <a:pt x="614" y="393"/>
                  </a:lnTo>
                  <a:lnTo>
                    <a:pt x="669" y="431"/>
                  </a:lnTo>
                  <a:lnTo>
                    <a:pt x="688" y="431"/>
                  </a:lnTo>
                  <a:lnTo>
                    <a:pt x="721" y="441"/>
                  </a:lnTo>
                  <a:lnTo>
                    <a:pt x="749" y="466"/>
                  </a:lnTo>
                  <a:lnTo>
                    <a:pt x="758" y="496"/>
                  </a:lnTo>
                  <a:lnTo>
                    <a:pt x="763" y="517"/>
                  </a:lnTo>
                  <a:lnTo>
                    <a:pt x="758" y="531"/>
                  </a:lnTo>
                  <a:lnTo>
                    <a:pt x="758" y="544"/>
                  </a:lnTo>
                  <a:lnTo>
                    <a:pt x="745" y="552"/>
                  </a:lnTo>
                  <a:lnTo>
                    <a:pt x="734" y="557"/>
                  </a:lnTo>
                  <a:lnTo>
                    <a:pt x="725" y="557"/>
                  </a:lnTo>
                  <a:lnTo>
                    <a:pt x="721" y="574"/>
                  </a:lnTo>
                  <a:lnTo>
                    <a:pt x="721" y="595"/>
                  </a:lnTo>
                  <a:lnTo>
                    <a:pt x="711" y="613"/>
                  </a:lnTo>
                  <a:lnTo>
                    <a:pt x="693" y="627"/>
                  </a:lnTo>
                  <a:lnTo>
                    <a:pt x="684" y="639"/>
                  </a:lnTo>
                  <a:lnTo>
                    <a:pt x="684" y="652"/>
                  </a:lnTo>
                  <a:lnTo>
                    <a:pt x="664" y="657"/>
                  </a:lnTo>
                  <a:lnTo>
                    <a:pt x="632" y="665"/>
                  </a:lnTo>
                  <a:lnTo>
                    <a:pt x="617" y="657"/>
                  </a:lnTo>
                  <a:lnTo>
                    <a:pt x="594" y="639"/>
                  </a:lnTo>
                  <a:lnTo>
                    <a:pt x="562" y="622"/>
                  </a:lnTo>
                  <a:lnTo>
                    <a:pt x="533" y="617"/>
                  </a:lnTo>
                  <a:lnTo>
                    <a:pt x="491" y="622"/>
                  </a:lnTo>
                  <a:lnTo>
                    <a:pt x="454" y="627"/>
                  </a:lnTo>
                  <a:lnTo>
                    <a:pt x="422" y="592"/>
                  </a:lnTo>
                  <a:lnTo>
                    <a:pt x="425" y="574"/>
                  </a:lnTo>
                  <a:lnTo>
                    <a:pt x="399" y="549"/>
                  </a:lnTo>
                  <a:lnTo>
                    <a:pt x="356" y="535"/>
                  </a:lnTo>
                  <a:lnTo>
                    <a:pt x="318" y="509"/>
                  </a:lnTo>
                  <a:lnTo>
                    <a:pt x="272" y="471"/>
                  </a:lnTo>
                  <a:lnTo>
                    <a:pt x="216" y="414"/>
                  </a:lnTo>
                  <a:lnTo>
                    <a:pt x="198" y="381"/>
                  </a:lnTo>
                  <a:lnTo>
                    <a:pt x="169" y="359"/>
                  </a:lnTo>
                  <a:lnTo>
                    <a:pt x="146" y="324"/>
                  </a:lnTo>
                  <a:lnTo>
                    <a:pt x="117" y="289"/>
                  </a:lnTo>
                  <a:lnTo>
                    <a:pt x="79" y="251"/>
                  </a:lnTo>
                  <a:lnTo>
                    <a:pt x="47" y="212"/>
                  </a:lnTo>
                  <a:lnTo>
                    <a:pt x="0" y="173"/>
                  </a:lnTo>
                  <a:lnTo>
                    <a:pt x="29" y="148"/>
                  </a:lnTo>
                  <a:lnTo>
                    <a:pt x="47" y="126"/>
                  </a:lnTo>
                  <a:lnTo>
                    <a:pt x="56" y="100"/>
                  </a:lnTo>
                  <a:lnTo>
                    <a:pt x="56" y="78"/>
                  </a:lnTo>
                  <a:lnTo>
                    <a:pt x="79" y="70"/>
                  </a:lnTo>
                  <a:lnTo>
                    <a:pt x="94" y="52"/>
                  </a:lnTo>
                  <a:lnTo>
                    <a:pt x="103" y="43"/>
                  </a:lnTo>
                  <a:lnTo>
                    <a:pt x="94" y="13"/>
                  </a:lnTo>
                  <a:lnTo>
                    <a:pt x="108" y="0"/>
                  </a:lnTo>
                  <a:lnTo>
                    <a:pt x="136" y="13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1" name="Freeform 14"/>
            <p:cNvSpPr>
              <a:spLocks/>
            </p:cNvSpPr>
            <p:nvPr/>
          </p:nvSpPr>
          <p:spPr bwMode="auto">
            <a:xfrm>
              <a:off x="2343" y="849"/>
              <a:ext cx="1015" cy="564"/>
            </a:xfrm>
            <a:custGeom>
              <a:avLst/>
              <a:gdLst>
                <a:gd name="T0" fmla="*/ 972 w 1015"/>
                <a:gd name="T1" fmla="*/ 463 h 564"/>
                <a:gd name="T2" fmla="*/ 939 w 1015"/>
                <a:gd name="T3" fmla="*/ 394 h 564"/>
                <a:gd name="T4" fmla="*/ 906 w 1015"/>
                <a:gd name="T5" fmla="*/ 342 h 564"/>
                <a:gd name="T6" fmla="*/ 892 w 1015"/>
                <a:gd name="T7" fmla="*/ 304 h 564"/>
                <a:gd name="T8" fmla="*/ 906 w 1015"/>
                <a:gd name="T9" fmla="*/ 256 h 564"/>
                <a:gd name="T10" fmla="*/ 901 w 1015"/>
                <a:gd name="T11" fmla="*/ 199 h 564"/>
                <a:gd name="T12" fmla="*/ 901 w 1015"/>
                <a:gd name="T13" fmla="*/ 164 h 564"/>
                <a:gd name="T14" fmla="*/ 854 w 1015"/>
                <a:gd name="T15" fmla="*/ 126 h 564"/>
                <a:gd name="T16" fmla="*/ 803 w 1015"/>
                <a:gd name="T17" fmla="*/ 126 h 564"/>
                <a:gd name="T18" fmla="*/ 770 w 1015"/>
                <a:gd name="T19" fmla="*/ 143 h 564"/>
                <a:gd name="T20" fmla="*/ 690 w 1015"/>
                <a:gd name="T21" fmla="*/ 134 h 564"/>
                <a:gd name="T22" fmla="*/ 634 w 1015"/>
                <a:gd name="T23" fmla="*/ 113 h 564"/>
                <a:gd name="T24" fmla="*/ 592 w 1015"/>
                <a:gd name="T25" fmla="*/ 108 h 564"/>
                <a:gd name="T26" fmla="*/ 502 w 1015"/>
                <a:gd name="T27" fmla="*/ 113 h 564"/>
                <a:gd name="T28" fmla="*/ 446 w 1015"/>
                <a:gd name="T29" fmla="*/ 83 h 564"/>
                <a:gd name="T30" fmla="*/ 408 w 1015"/>
                <a:gd name="T31" fmla="*/ 100 h 564"/>
                <a:gd name="T32" fmla="*/ 376 w 1015"/>
                <a:gd name="T33" fmla="*/ 78 h 564"/>
                <a:gd name="T34" fmla="*/ 320 w 1015"/>
                <a:gd name="T35" fmla="*/ 78 h 564"/>
                <a:gd name="T36" fmla="*/ 259 w 1015"/>
                <a:gd name="T37" fmla="*/ 38 h 564"/>
                <a:gd name="T38" fmla="*/ 202 w 1015"/>
                <a:gd name="T39" fmla="*/ 17 h 564"/>
                <a:gd name="T40" fmla="*/ 151 w 1015"/>
                <a:gd name="T41" fmla="*/ 13 h 564"/>
                <a:gd name="T42" fmla="*/ 108 w 1015"/>
                <a:gd name="T43" fmla="*/ 0 h 564"/>
                <a:gd name="T44" fmla="*/ 85 w 1015"/>
                <a:gd name="T45" fmla="*/ 22 h 564"/>
                <a:gd name="T46" fmla="*/ 75 w 1015"/>
                <a:gd name="T47" fmla="*/ 100 h 564"/>
                <a:gd name="T48" fmla="*/ 52 w 1015"/>
                <a:gd name="T49" fmla="*/ 143 h 564"/>
                <a:gd name="T50" fmla="*/ 18 w 1015"/>
                <a:gd name="T51" fmla="*/ 186 h 564"/>
                <a:gd name="T52" fmla="*/ 23 w 1015"/>
                <a:gd name="T53" fmla="*/ 216 h 564"/>
                <a:gd name="T54" fmla="*/ 75 w 1015"/>
                <a:gd name="T55" fmla="*/ 226 h 564"/>
                <a:gd name="T56" fmla="*/ 99 w 1015"/>
                <a:gd name="T57" fmla="*/ 272 h 564"/>
                <a:gd name="T58" fmla="*/ 146 w 1015"/>
                <a:gd name="T59" fmla="*/ 294 h 564"/>
                <a:gd name="T60" fmla="*/ 155 w 1015"/>
                <a:gd name="T61" fmla="*/ 347 h 564"/>
                <a:gd name="T62" fmla="*/ 187 w 1015"/>
                <a:gd name="T63" fmla="*/ 377 h 564"/>
                <a:gd name="T64" fmla="*/ 212 w 1015"/>
                <a:gd name="T65" fmla="*/ 355 h 564"/>
                <a:gd name="T66" fmla="*/ 235 w 1015"/>
                <a:gd name="T67" fmla="*/ 321 h 564"/>
                <a:gd name="T68" fmla="*/ 254 w 1015"/>
                <a:gd name="T69" fmla="*/ 325 h 564"/>
                <a:gd name="T70" fmla="*/ 309 w 1015"/>
                <a:gd name="T71" fmla="*/ 351 h 564"/>
                <a:gd name="T72" fmla="*/ 385 w 1015"/>
                <a:gd name="T73" fmla="*/ 364 h 564"/>
                <a:gd name="T74" fmla="*/ 451 w 1015"/>
                <a:gd name="T75" fmla="*/ 399 h 564"/>
                <a:gd name="T76" fmla="*/ 493 w 1015"/>
                <a:gd name="T77" fmla="*/ 429 h 564"/>
                <a:gd name="T78" fmla="*/ 550 w 1015"/>
                <a:gd name="T79" fmla="*/ 429 h 564"/>
                <a:gd name="T80" fmla="*/ 601 w 1015"/>
                <a:gd name="T81" fmla="*/ 455 h 564"/>
                <a:gd name="T82" fmla="*/ 647 w 1015"/>
                <a:gd name="T83" fmla="*/ 455 h 564"/>
                <a:gd name="T84" fmla="*/ 694 w 1015"/>
                <a:gd name="T85" fmla="*/ 455 h 564"/>
                <a:gd name="T86" fmla="*/ 728 w 1015"/>
                <a:gd name="T87" fmla="*/ 463 h 564"/>
                <a:gd name="T88" fmla="*/ 732 w 1015"/>
                <a:gd name="T89" fmla="*/ 507 h 564"/>
                <a:gd name="T90" fmla="*/ 779 w 1015"/>
                <a:gd name="T91" fmla="*/ 520 h 564"/>
                <a:gd name="T92" fmla="*/ 813 w 1015"/>
                <a:gd name="T93" fmla="*/ 550 h 564"/>
                <a:gd name="T94" fmla="*/ 845 w 1015"/>
                <a:gd name="T95" fmla="*/ 550 h 564"/>
                <a:gd name="T96" fmla="*/ 857 w 1015"/>
                <a:gd name="T97" fmla="*/ 511 h 564"/>
                <a:gd name="T98" fmla="*/ 906 w 1015"/>
                <a:gd name="T99" fmla="*/ 511 h 564"/>
                <a:gd name="T100" fmla="*/ 953 w 1015"/>
                <a:gd name="T101" fmla="*/ 528 h 564"/>
                <a:gd name="T102" fmla="*/ 985 w 1015"/>
                <a:gd name="T103" fmla="*/ 541 h 564"/>
                <a:gd name="T104" fmla="*/ 1014 w 1015"/>
                <a:gd name="T105" fmla="*/ 511 h 5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15"/>
                <a:gd name="T160" fmla="*/ 0 h 564"/>
                <a:gd name="T161" fmla="*/ 1015 w 1015"/>
                <a:gd name="T162" fmla="*/ 564 h 5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15" h="564">
                  <a:moveTo>
                    <a:pt x="1005" y="485"/>
                  </a:moveTo>
                  <a:lnTo>
                    <a:pt x="972" y="463"/>
                  </a:lnTo>
                  <a:lnTo>
                    <a:pt x="958" y="442"/>
                  </a:lnTo>
                  <a:lnTo>
                    <a:pt x="939" y="394"/>
                  </a:lnTo>
                  <a:lnTo>
                    <a:pt x="930" y="377"/>
                  </a:lnTo>
                  <a:lnTo>
                    <a:pt x="906" y="342"/>
                  </a:lnTo>
                  <a:lnTo>
                    <a:pt x="892" y="325"/>
                  </a:lnTo>
                  <a:lnTo>
                    <a:pt x="892" y="304"/>
                  </a:lnTo>
                  <a:lnTo>
                    <a:pt x="911" y="282"/>
                  </a:lnTo>
                  <a:lnTo>
                    <a:pt x="906" y="256"/>
                  </a:lnTo>
                  <a:lnTo>
                    <a:pt x="906" y="221"/>
                  </a:lnTo>
                  <a:lnTo>
                    <a:pt x="901" y="199"/>
                  </a:lnTo>
                  <a:lnTo>
                    <a:pt x="915" y="182"/>
                  </a:lnTo>
                  <a:lnTo>
                    <a:pt x="901" y="164"/>
                  </a:lnTo>
                  <a:lnTo>
                    <a:pt x="878" y="130"/>
                  </a:lnTo>
                  <a:lnTo>
                    <a:pt x="854" y="126"/>
                  </a:lnTo>
                  <a:lnTo>
                    <a:pt x="822" y="116"/>
                  </a:lnTo>
                  <a:lnTo>
                    <a:pt x="803" y="126"/>
                  </a:lnTo>
                  <a:lnTo>
                    <a:pt x="789" y="138"/>
                  </a:lnTo>
                  <a:lnTo>
                    <a:pt x="770" y="143"/>
                  </a:lnTo>
                  <a:lnTo>
                    <a:pt x="751" y="134"/>
                  </a:lnTo>
                  <a:lnTo>
                    <a:pt x="690" y="134"/>
                  </a:lnTo>
                  <a:lnTo>
                    <a:pt x="658" y="121"/>
                  </a:lnTo>
                  <a:lnTo>
                    <a:pt x="634" y="113"/>
                  </a:lnTo>
                  <a:lnTo>
                    <a:pt x="615" y="95"/>
                  </a:lnTo>
                  <a:lnTo>
                    <a:pt x="592" y="108"/>
                  </a:lnTo>
                  <a:lnTo>
                    <a:pt x="550" y="108"/>
                  </a:lnTo>
                  <a:lnTo>
                    <a:pt x="502" y="113"/>
                  </a:lnTo>
                  <a:lnTo>
                    <a:pt x="475" y="108"/>
                  </a:lnTo>
                  <a:lnTo>
                    <a:pt x="446" y="83"/>
                  </a:lnTo>
                  <a:lnTo>
                    <a:pt x="428" y="95"/>
                  </a:lnTo>
                  <a:lnTo>
                    <a:pt x="408" y="100"/>
                  </a:lnTo>
                  <a:lnTo>
                    <a:pt x="385" y="86"/>
                  </a:lnTo>
                  <a:lnTo>
                    <a:pt x="376" y="78"/>
                  </a:lnTo>
                  <a:lnTo>
                    <a:pt x="347" y="83"/>
                  </a:lnTo>
                  <a:lnTo>
                    <a:pt x="320" y="78"/>
                  </a:lnTo>
                  <a:lnTo>
                    <a:pt x="296" y="65"/>
                  </a:lnTo>
                  <a:lnTo>
                    <a:pt x="259" y="38"/>
                  </a:lnTo>
                  <a:lnTo>
                    <a:pt x="225" y="13"/>
                  </a:lnTo>
                  <a:lnTo>
                    <a:pt x="202" y="17"/>
                  </a:lnTo>
                  <a:lnTo>
                    <a:pt x="174" y="26"/>
                  </a:lnTo>
                  <a:lnTo>
                    <a:pt x="151" y="13"/>
                  </a:lnTo>
                  <a:lnTo>
                    <a:pt x="131" y="0"/>
                  </a:lnTo>
                  <a:lnTo>
                    <a:pt x="108" y="0"/>
                  </a:lnTo>
                  <a:lnTo>
                    <a:pt x="90" y="13"/>
                  </a:lnTo>
                  <a:lnTo>
                    <a:pt x="85" y="22"/>
                  </a:lnTo>
                  <a:lnTo>
                    <a:pt x="85" y="61"/>
                  </a:lnTo>
                  <a:lnTo>
                    <a:pt x="75" y="100"/>
                  </a:lnTo>
                  <a:lnTo>
                    <a:pt x="66" y="126"/>
                  </a:lnTo>
                  <a:lnTo>
                    <a:pt x="52" y="143"/>
                  </a:lnTo>
                  <a:lnTo>
                    <a:pt x="38" y="169"/>
                  </a:lnTo>
                  <a:lnTo>
                    <a:pt x="18" y="186"/>
                  </a:lnTo>
                  <a:lnTo>
                    <a:pt x="0" y="199"/>
                  </a:lnTo>
                  <a:lnTo>
                    <a:pt x="23" y="216"/>
                  </a:lnTo>
                  <a:lnTo>
                    <a:pt x="47" y="221"/>
                  </a:lnTo>
                  <a:lnTo>
                    <a:pt x="75" y="226"/>
                  </a:lnTo>
                  <a:lnTo>
                    <a:pt x="70" y="259"/>
                  </a:lnTo>
                  <a:lnTo>
                    <a:pt x="99" y="272"/>
                  </a:lnTo>
                  <a:lnTo>
                    <a:pt x="137" y="286"/>
                  </a:lnTo>
                  <a:lnTo>
                    <a:pt x="146" y="294"/>
                  </a:lnTo>
                  <a:lnTo>
                    <a:pt x="151" y="312"/>
                  </a:lnTo>
                  <a:lnTo>
                    <a:pt x="155" y="347"/>
                  </a:lnTo>
                  <a:lnTo>
                    <a:pt x="164" y="369"/>
                  </a:lnTo>
                  <a:lnTo>
                    <a:pt x="187" y="377"/>
                  </a:lnTo>
                  <a:lnTo>
                    <a:pt x="207" y="372"/>
                  </a:lnTo>
                  <a:lnTo>
                    <a:pt x="212" y="355"/>
                  </a:lnTo>
                  <a:lnTo>
                    <a:pt x="212" y="337"/>
                  </a:lnTo>
                  <a:lnTo>
                    <a:pt x="235" y="321"/>
                  </a:lnTo>
                  <a:lnTo>
                    <a:pt x="244" y="312"/>
                  </a:lnTo>
                  <a:lnTo>
                    <a:pt x="254" y="325"/>
                  </a:lnTo>
                  <a:lnTo>
                    <a:pt x="277" y="342"/>
                  </a:lnTo>
                  <a:lnTo>
                    <a:pt x="309" y="351"/>
                  </a:lnTo>
                  <a:lnTo>
                    <a:pt x="352" y="359"/>
                  </a:lnTo>
                  <a:lnTo>
                    <a:pt x="385" y="364"/>
                  </a:lnTo>
                  <a:lnTo>
                    <a:pt x="428" y="381"/>
                  </a:lnTo>
                  <a:lnTo>
                    <a:pt x="451" y="399"/>
                  </a:lnTo>
                  <a:lnTo>
                    <a:pt x="478" y="425"/>
                  </a:lnTo>
                  <a:lnTo>
                    <a:pt x="493" y="429"/>
                  </a:lnTo>
                  <a:lnTo>
                    <a:pt x="530" y="429"/>
                  </a:lnTo>
                  <a:lnTo>
                    <a:pt x="550" y="429"/>
                  </a:lnTo>
                  <a:lnTo>
                    <a:pt x="577" y="450"/>
                  </a:lnTo>
                  <a:lnTo>
                    <a:pt x="601" y="455"/>
                  </a:lnTo>
                  <a:lnTo>
                    <a:pt x="629" y="450"/>
                  </a:lnTo>
                  <a:lnTo>
                    <a:pt x="647" y="455"/>
                  </a:lnTo>
                  <a:lnTo>
                    <a:pt x="662" y="455"/>
                  </a:lnTo>
                  <a:lnTo>
                    <a:pt x="694" y="455"/>
                  </a:lnTo>
                  <a:lnTo>
                    <a:pt x="705" y="447"/>
                  </a:lnTo>
                  <a:lnTo>
                    <a:pt x="728" y="463"/>
                  </a:lnTo>
                  <a:lnTo>
                    <a:pt x="728" y="480"/>
                  </a:lnTo>
                  <a:lnTo>
                    <a:pt x="732" y="507"/>
                  </a:lnTo>
                  <a:lnTo>
                    <a:pt x="746" y="515"/>
                  </a:lnTo>
                  <a:lnTo>
                    <a:pt x="779" y="520"/>
                  </a:lnTo>
                  <a:lnTo>
                    <a:pt x="798" y="537"/>
                  </a:lnTo>
                  <a:lnTo>
                    <a:pt x="813" y="550"/>
                  </a:lnTo>
                  <a:lnTo>
                    <a:pt x="827" y="563"/>
                  </a:lnTo>
                  <a:lnTo>
                    <a:pt x="845" y="550"/>
                  </a:lnTo>
                  <a:lnTo>
                    <a:pt x="850" y="528"/>
                  </a:lnTo>
                  <a:lnTo>
                    <a:pt x="857" y="511"/>
                  </a:lnTo>
                  <a:lnTo>
                    <a:pt x="880" y="517"/>
                  </a:lnTo>
                  <a:lnTo>
                    <a:pt x="906" y="511"/>
                  </a:lnTo>
                  <a:lnTo>
                    <a:pt x="924" y="511"/>
                  </a:lnTo>
                  <a:lnTo>
                    <a:pt x="953" y="528"/>
                  </a:lnTo>
                  <a:lnTo>
                    <a:pt x="972" y="541"/>
                  </a:lnTo>
                  <a:lnTo>
                    <a:pt x="985" y="541"/>
                  </a:lnTo>
                  <a:lnTo>
                    <a:pt x="1005" y="525"/>
                  </a:lnTo>
                  <a:lnTo>
                    <a:pt x="1014" y="511"/>
                  </a:lnTo>
                  <a:lnTo>
                    <a:pt x="1005" y="485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grpSp>
          <p:nvGrpSpPr>
            <p:cNvPr id="63532" name="Group 15"/>
            <p:cNvGrpSpPr>
              <a:grpSpLocks/>
            </p:cNvGrpSpPr>
            <p:nvPr/>
          </p:nvGrpSpPr>
          <p:grpSpPr bwMode="auto">
            <a:xfrm>
              <a:off x="1829" y="1040"/>
              <a:ext cx="1406" cy="914"/>
              <a:chOff x="1829" y="1040"/>
              <a:chExt cx="1406" cy="914"/>
            </a:xfrm>
          </p:grpSpPr>
          <p:sp>
            <p:nvSpPr>
              <p:cNvPr id="63539" name="Freeform 16"/>
              <p:cNvSpPr>
                <a:spLocks/>
              </p:cNvSpPr>
              <p:nvPr/>
            </p:nvSpPr>
            <p:spPr bwMode="auto">
              <a:xfrm>
                <a:off x="2550" y="1746"/>
                <a:ext cx="113" cy="57"/>
              </a:xfrm>
              <a:custGeom>
                <a:avLst/>
                <a:gdLst>
                  <a:gd name="T0" fmla="*/ 47 w 113"/>
                  <a:gd name="T1" fmla="*/ 0 h 57"/>
                  <a:gd name="T2" fmla="*/ 33 w 113"/>
                  <a:gd name="T3" fmla="*/ 13 h 57"/>
                  <a:gd name="T4" fmla="*/ 18 w 113"/>
                  <a:gd name="T5" fmla="*/ 13 h 57"/>
                  <a:gd name="T6" fmla="*/ 0 w 113"/>
                  <a:gd name="T7" fmla="*/ 13 h 57"/>
                  <a:gd name="T8" fmla="*/ 5 w 113"/>
                  <a:gd name="T9" fmla="*/ 26 h 57"/>
                  <a:gd name="T10" fmla="*/ 9 w 113"/>
                  <a:gd name="T11" fmla="*/ 35 h 57"/>
                  <a:gd name="T12" fmla="*/ 42 w 113"/>
                  <a:gd name="T13" fmla="*/ 43 h 57"/>
                  <a:gd name="T14" fmla="*/ 74 w 113"/>
                  <a:gd name="T15" fmla="*/ 51 h 57"/>
                  <a:gd name="T16" fmla="*/ 94 w 113"/>
                  <a:gd name="T17" fmla="*/ 56 h 57"/>
                  <a:gd name="T18" fmla="*/ 103 w 113"/>
                  <a:gd name="T19" fmla="*/ 43 h 57"/>
                  <a:gd name="T20" fmla="*/ 112 w 113"/>
                  <a:gd name="T21" fmla="*/ 35 h 57"/>
                  <a:gd name="T22" fmla="*/ 112 w 113"/>
                  <a:gd name="T23" fmla="*/ 17 h 57"/>
                  <a:gd name="T24" fmla="*/ 103 w 113"/>
                  <a:gd name="T25" fmla="*/ 0 h 57"/>
                  <a:gd name="T26" fmla="*/ 89 w 113"/>
                  <a:gd name="T27" fmla="*/ 0 h 57"/>
                  <a:gd name="T28" fmla="*/ 70 w 113"/>
                  <a:gd name="T29" fmla="*/ 8 h 57"/>
                  <a:gd name="T30" fmla="*/ 47 w 113"/>
                  <a:gd name="T31" fmla="*/ 0 h 5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13"/>
                  <a:gd name="T49" fmla="*/ 0 h 57"/>
                  <a:gd name="T50" fmla="*/ 113 w 113"/>
                  <a:gd name="T51" fmla="*/ 57 h 5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13" h="57">
                    <a:moveTo>
                      <a:pt x="47" y="0"/>
                    </a:moveTo>
                    <a:lnTo>
                      <a:pt x="33" y="13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5" y="26"/>
                    </a:lnTo>
                    <a:lnTo>
                      <a:pt x="9" y="35"/>
                    </a:lnTo>
                    <a:lnTo>
                      <a:pt x="42" y="43"/>
                    </a:lnTo>
                    <a:lnTo>
                      <a:pt x="74" y="51"/>
                    </a:lnTo>
                    <a:lnTo>
                      <a:pt x="94" y="56"/>
                    </a:lnTo>
                    <a:lnTo>
                      <a:pt x="103" y="43"/>
                    </a:lnTo>
                    <a:lnTo>
                      <a:pt x="112" y="35"/>
                    </a:lnTo>
                    <a:lnTo>
                      <a:pt x="112" y="17"/>
                    </a:lnTo>
                    <a:lnTo>
                      <a:pt x="103" y="0"/>
                    </a:lnTo>
                    <a:lnTo>
                      <a:pt x="89" y="0"/>
                    </a:lnTo>
                    <a:lnTo>
                      <a:pt x="70" y="8"/>
                    </a:lnTo>
                    <a:lnTo>
                      <a:pt x="47" y="0"/>
                    </a:lnTo>
                  </a:path>
                </a:pathLst>
              </a:custGeom>
              <a:solidFill>
                <a:srgbClr val="8CF4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3540" name="Freeform 17"/>
              <p:cNvSpPr>
                <a:spLocks/>
              </p:cNvSpPr>
              <p:nvPr/>
            </p:nvSpPr>
            <p:spPr bwMode="auto">
              <a:xfrm>
                <a:off x="1829" y="1040"/>
                <a:ext cx="1406" cy="914"/>
              </a:xfrm>
              <a:custGeom>
                <a:avLst/>
                <a:gdLst>
                  <a:gd name="T0" fmla="*/ 421 w 1406"/>
                  <a:gd name="T1" fmla="*/ 35 h 914"/>
                  <a:gd name="T2" fmla="*/ 356 w 1406"/>
                  <a:gd name="T3" fmla="*/ 22 h 914"/>
                  <a:gd name="T4" fmla="*/ 300 w 1406"/>
                  <a:gd name="T5" fmla="*/ 30 h 914"/>
                  <a:gd name="T6" fmla="*/ 211 w 1406"/>
                  <a:gd name="T7" fmla="*/ 13 h 914"/>
                  <a:gd name="T8" fmla="*/ 216 w 1406"/>
                  <a:gd name="T9" fmla="*/ 52 h 914"/>
                  <a:gd name="T10" fmla="*/ 183 w 1406"/>
                  <a:gd name="T11" fmla="*/ 86 h 914"/>
                  <a:gd name="T12" fmla="*/ 169 w 1406"/>
                  <a:gd name="T13" fmla="*/ 130 h 914"/>
                  <a:gd name="T14" fmla="*/ 56 w 1406"/>
                  <a:gd name="T15" fmla="*/ 160 h 914"/>
                  <a:gd name="T16" fmla="*/ 0 w 1406"/>
                  <a:gd name="T17" fmla="*/ 216 h 914"/>
                  <a:gd name="T18" fmla="*/ 42 w 1406"/>
                  <a:gd name="T19" fmla="*/ 272 h 914"/>
                  <a:gd name="T20" fmla="*/ 140 w 1406"/>
                  <a:gd name="T21" fmla="*/ 277 h 914"/>
                  <a:gd name="T22" fmla="*/ 201 w 1406"/>
                  <a:gd name="T23" fmla="*/ 204 h 914"/>
                  <a:gd name="T24" fmla="*/ 257 w 1406"/>
                  <a:gd name="T25" fmla="*/ 151 h 914"/>
                  <a:gd name="T26" fmla="*/ 347 w 1406"/>
                  <a:gd name="T27" fmla="*/ 83 h 914"/>
                  <a:gd name="T28" fmla="*/ 473 w 1406"/>
                  <a:gd name="T29" fmla="*/ 116 h 914"/>
                  <a:gd name="T30" fmla="*/ 572 w 1406"/>
                  <a:gd name="T31" fmla="*/ 151 h 914"/>
                  <a:gd name="T32" fmla="*/ 721 w 1406"/>
                  <a:gd name="T33" fmla="*/ 264 h 914"/>
                  <a:gd name="T34" fmla="*/ 797 w 1406"/>
                  <a:gd name="T35" fmla="*/ 337 h 914"/>
                  <a:gd name="T36" fmla="*/ 777 w 1406"/>
                  <a:gd name="T37" fmla="*/ 412 h 914"/>
                  <a:gd name="T38" fmla="*/ 847 w 1406"/>
                  <a:gd name="T39" fmla="*/ 558 h 914"/>
                  <a:gd name="T40" fmla="*/ 833 w 1406"/>
                  <a:gd name="T41" fmla="*/ 641 h 914"/>
                  <a:gd name="T42" fmla="*/ 880 w 1406"/>
                  <a:gd name="T43" fmla="*/ 692 h 914"/>
                  <a:gd name="T44" fmla="*/ 918 w 1406"/>
                  <a:gd name="T45" fmla="*/ 744 h 914"/>
                  <a:gd name="T46" fmla="*/ 964 w 1406"/>
                  <a:gd name="T47" fmla="*/ 809 h 914"/>
                  <a:gd name="T48" fmla="*/ 1011 w 1406"/>
                  <a:gd name="T49" fmla="*/ 878 h 914"/>
                  <a:gd name="T50" fmla="*/ 1068 w 1406"/>
                  <a:gd name="T51" fmla="*/ 900 h 914"/>
                  <a:gd name="T52" fmla="*/ 1119 w 1406"/>
                  <a:gd name="T53" fmla="*/ 905 h 914"/>
                  <a:gd name="T54" fmla="*/ 1168 w 1406"/>
                  <a:gd name="T55" fmla="*/ 841 h 914"/>
                  <a:gd name="T56" fmla="*/ 1198 w 1406"/>
                  <a:gd name="T57" fmla="*/ 800 h 914"/>
                  <a:gd name="T58" fmla="*/ 1222 w 1406"/>
                  <a:gd name="T59" fmla="*/ 740 h 914"/>
                  <a:gd name="T60" fmla="*/ 1259 w 1406"/>
                  <a:gd name="T61" fmla="*/ 732 h 914"/>
                  <a:gd name="T62" fmla="*/ 1302 w 1406"/>
                  <a:gd name="T63" fmla="*/ 662 h 914"/>
                  <a:gd name="T64" fmla="*/ 1302 w 1406"/>
                  <a:gd name="T65" fmla="*/ 619 h 914"/>
                  <a:gd name="T66" fmla="*/ 1326 w 1406"/>
                  <a:gd name="T67" fmla="*/ 576 h 914"/>
                  <a:gd name="T68" fmla="*/ 1373 w 1406"/>
                  <a:gd name="T69" fmla="*/ 554 h 914"/>
                  <a:gd name="T70" fmla="*/ 1349 w 1406"/>
                  <a:gd name="T71" fmla="*/ 468 h 914"/>
                  <a:gd name="T72" fmla="*/ 1376 w 1406"/>
                  <a:gd name="T73" fmla="*/ 450 h 914"/>
                  <a:gd name="T74" fmla="*/ 1396 w 1406"/>
                  <a:gd name="T75" fmla="*/ 415 h 914"/>
                  <a:gd name="T76" fmla="*/ 1382 w 1406"/>
                  <a:gd name="T77" fmla="*/ 385 h 914"/>
                  <a:gd name="T78" fmla="*/ 1340 w 1406"/>
                  <a:gd name="T79" fmla="*/ 380 h 914"/>
                  <a:gd name="T80" fmla="*/ 1293 w 1406"/>
                  <a:gd name="T81" fmla="*/ 329 h 914"/>
                  <a:gd name="T82" fmla="*/ 1241 w 1406"/>
                  <a:gd name="T83" fmla="*/ 312 h 914"/>
                  <a:gd name="T84" fmla="*/ 1218 w 1406"/>
                  <a:gd name="T85" fmla="*/ 259 h 914"/>
                  <a:gd name="T86" fmla="*/ 1142 w 1406"/>
                  <a:gd name="T87" fmla="*/ 256 h 914"/>
                  <a:gd name="T88" fmla="*/ 1105 w 1406"/>
                  <a:gd name="T89" fmla="*/ 259 h 914"/>
                  <a:gd name="T90" fmla="*/ 1002 w 1406"/>
                  <a:gd name="T91" fmla="*/ 234 h 914"/>
                  <a:gd name="T92" fmla="*/ 946 w 1406"/>
                  <a:gd name="T93" fmla="*/ 191 h 914"/>
                  <a:gd name="T94" fmla="*/ 847 w 1406"/>
                  <a:gd name="T95" fmla="*/ 164 h 914"/>
                  <a:gd name="T96" fmla="*/ 777 w 1406"/>
                  <a:gd name="T97" fmla="*/ 143 h 914"/>
                  <a:gd name="T98" fmla="*/ 727 w 1406"/>
                  <a:gd name="T99" fmla="*/ 143 h 914"/>
                  <a:gd name="T100" fmla="*/ 698 w 1406"/>
                  <a:gd name="T101" fmla="*/ 181 h 914"/>
                  <a:gd name="T102" fmla="*/ 669 w 1406"/>
                  <a:gd name="T103" fmla="*/ 148 h 914"/>
                  <a:gd name="T104" fmla="*/ 646 w 1406"/>
                  <a:gd name="T105" fmla="*/ 95 h 914"/>
                  <a:gd name="T106" fmla="*/ 581 w 1406"/>
                  <a:gd name="T107" fmla="*/ 56 h 914"/>
                  <a:gd name="T108" fmla="*/ 567 w 1406"/>
                  <a:gd name="T109" fmla="*/ 30 h 914"/>
                  <a:gd name="T110" fmla="*/ 515 w 1406"/>
                  <a:gd name="T111" fmla="*/ 8 h 91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06"/>
                  <a:gd name="T169" fmla="*/ 0 h 914"/>
                  <a:gd name="T170" fmla="*/ 1406 w 1406"/>
                  <a:gd name="T171" fmla="*/ 914 h 91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06" h="914">
                    <a:moveTo>
                      <a:pt x="515" y="8"/>
                    </a:moveTo>
                    <a:lnTo>
                      <a:pt x="445" y="0"/>
                    </a:lnTo>
                    <a:lnTo>
                      <a:pt x="421" y="35"/>
                    </a:lnTo>
                    <a:lnTo>
                      <a:pt x="403" y="35"/>
                    </a:lnTo>
                    <a:lnTo>
                      <a:pt x="380" y="17"/>
                    </a:lnTo>
                    <a:lnTo>
                      <a:pt x="356" y="22"/>
                    </a:lnTo>
                    <a:lnTo>
                      <a:pt x="333" y="26"/>
                    </a:lnTo>
                    <a:lnTo>
                      <a:pt x="309" y="35"/>
                    </a:lnTo>
                    <a:lnTo>
                      <a:pt x="300" y="30"/>
                    </a:lnTo>
                    <a:lnTo>
                      <a:pt x="272" y="13"/>
                    </a:lnTo>
                    <a:lnTo>
                      <a:pt x="253" y="5"/>
                    </a:lnTo>
                    <a:lnTo>
                      <a:pt x="211" y="13"/>
                    </a:lnTo>
                    <a:lnTo>
                      <a:pt x="211" y="26"/>
                    </a:lnTo>
                    <a:lnTo>
                      <a:pt x="220" y="35"/>
                    </a:lnTo>
                    <a:lnTo>
                      <a:pt x="216" y="52"/>
                    </a:lnTo>
                    <a:lnTo>
                      <a:pt x="201" y="56"/>
                    </a:lnTo>
                    <a:lnTo>
                      <a:pt x="187" y="73"/>
                    </a:lnTo>
                    <a:lnTo>
                      <a:pt x="183" y="86"/>
                    </a:lnTo>
                    <a:lnTo>
                      <a:pt x="187" y="104"/>
                    </a:lnTo>
                    <a:lnTo>
                      <a:pt x="183" y="121"/>
                    </a:lnTo>
                    <a:lnTo>
                      <a:pt x="169" y="130"/>
                    </a:lnTo>
                    <a:lnTo>
                      <a:pt x="131" y="138"/>
                    </a:lnTo>
                    <a:lnTo>
                      <a:pt x="56" y="143"/>
                    </a:lnTo>
                    <a:lnTo>
                      <a:pt x="56" y="160"/>
                    </a:lnTo>
                    <a:lnTo>
                      <a:pt x="32" y="178"/>
                    </a:lnTo>
                    <a:lnTo>
                      <a:pt x="14" y="194"/>
                    </a:lnTo>
                    <a:lnTo>
                      <a:pt x="0" y="216"/>
                    </a:lnTo>
                    <a:lnTo>
                      <a:pt x="0" y="251"/>
                    </a:lnTo>
                    <a:lnTo>
                      <a:pt x="18" y="286"/>
                    </a:lnTo>
                    <a:lnTo>
                      <a:pt x="42" y="272"/>
                    </a:lnTo>
                    <a:lnTo>
                      <a:pt x="75" y="281"/>
                    </a:lnTo>
                    <a:lnTo>
                      <a:pt x="103" y="286"/>
                    </a:lnTo>
                    <a:lnTo>
                      <a:pt x="140" y="277"/>
                    </a:lnTo>
                    <a:lnTo>
                      <a:pt x="173" y="259"/>
                    </a:lnTo>
                    <a:lnTo>
                      <a:pt x="196" y="238"/>
                    </a:lnTo>
                    <a:lnTo>
                      <a:pt x="201" y="204"/>
                    </a:lnTo>
                    <a:lnTo>
                      <a:pt x="207" y="181"/>
                    </a:lnTo>
                    <a:lnTo>
                      <a:pt x="225" y="164"/>
                    </a:lnTo>
                    <a:lnTo>
                      <a:pt x="257" y="151"/>
                    </a:lnTo>
                    <a:lnTo>
                      <a:pt x="277" y="143"/>
                    </a:lnTo>
                    <a:lnTo>
                      <a:pt x="309" y="116"/>
                    </a:lnTo>
                    <a:lnTo>
                      <a:pt x="347" y="83"/>
                    </a:lnTo>
                    <a:lnTo>
                      <a:pt x="407" y="78"/>
                    </a:lnTo>
                    <a:lnTo>
                      <a:pt x="435" y="91"/>
                    </a:lnTo>
                    <a:lnTo>
                      <a:pt x="473" y="116"/>
                    </a:lnTo>
                    <a:lnTo>
                      <a:pt x="496" y="126"/>
                    </a:lnTo>
                    <a:lnTo>
                      <a:pt x="538" y="130"/>
                    </a:lnTo>
                    <a:lnTo>
                      <a:pt x="572" y="151"/>
                    </a:lnTo>
                    <a:lnTo>
                      <a:pt x="619" y="178"/>
                    </a:lnTo>
                    <a:lnTo>
                      <a:pt x="660" y="216"/>
                    </a:lnTo>
                    <a:lnTo>
                      <a:pt x="721" y="264"/>
                    </a:lnTo>
                    <a:lnTo>
                      <a:pt x="754" y="277"/>
                    </a:lnTo>
                    <a:lnTo>
                      <a:pt x="777" y="294"/>
                    </a:lnTo>
                    <a:lnTo>
                      <a:pt x="797" y="337"/>
                    </a:lnTo>
                    <a:lnTo>
                      <a:pt x="792" y="372"/>
                    </a:lnTo>
                    <a:lnTo>
                      <a:pt x="782" y="398"/>
                    </a:lnTo>
                    <a:lnTo>
                      <a:pt x="777" y="412"/>
                    </a:lnTo>
                    <a:lnTo>
                      <a:pt x="806" y="463"/>
                    </a:lnTo>
                    <a:lnTo>
                      <a:pt x="829" y="515"/>
                    </a:lnTo>
                    <a:lnTo>
                      <a:pt x="847" y="558"/>
                    </a:lnTo>
                    <a:lnTo>
                      <a:pt x="857" y="584"/>
                    </a:lnTo>
                    <a:lnTo>
                      <a:pt x="847" y="614"/>
                    </a:lnTo>
                    <a:lnTo>
                      <a:pt x="833" y="641"/>
                    </a:lnTo>
                    <a:lnTo>
                      <a:pt x="838" y="662"/>
                    </a:lnTo>
                    <a:lnTo>
                      <a:pt x="862" y="675"/>
                    </a:lnTo>
                    <a:lnTo>
                      <a:pt x="880" y="692"/>
                    </a:lnTo>
                    <a:lnTo>
                      <a:pt x="890" y="705"/>
                    </a:lnTo>
                    <a:lnTo>
                      <a:pt x="890" y="727"/>
                    </a:lnTo>
                    <a:lnTo>
                      <a:pt x="918" y="744"/>
                    </a:lnTo>
                    <a:lnTo>
                      <a:pt x="941" y="765"/>
                    </a:lnTo>
                    <a:lnTo>
                      <a:pt x="955" y="787"/>
                    </a:lnTo>
                    <a:lnTo>
                      <a:pt x="964" y="809"/>
                    </a:lnTo>
                    <a:lnTo>
                      <a:pt x="979" y="822"/>
                    </a:lnTo>
                    <a:lnTo>
                      <a:pt x="998" y="853"/>
                    </a:lnTo>
                    <a:lnTo>
                      <a:pt x="1011" y="878"/>
                    </a:lnTo>
                    <a:lnTo>
                      <a:pt x="1022" y="896"/>
                    </a:lnTo>
                    <a:lnTo>
                      <a:pt x="1040" y="896"/>
                    </a:lnTo>
                    <a:lnTo>
                      <a:pt x="1068" y="900"/>
                    </a:lnTo>
                    <a:lnTo>
                      <a:pt x="1092" y="905"/>
                    </a:lnTo>
                    <a:lnTo>
                      <a:pt x="1115" y="913"/>
                    </a:lnTo>
                    <a:lnTo>
                      <a:pt x="1119" y="905"/>
                    </a:lnTo>
                    <a:lnTo>
                      <a:pt x="1139" y="889"/>
                    </a:lnTo>
                    <a:lnTo>
                      <a:pt x="1159" y="861"/>
                    </a:lnTo>
                    <a:lnTo>
                      <a:pt x="1168" y="841"/>
                    </a:lnTo>
                    <a:lnTo>
                      <a:pt x="1171" y="813"/>
                    </a:lnTo>
                    <a:lnTo>
                      <a:pt x="1189" y="813"/>
                    </a:lnTo>
                    <a:lnTo>
                      <a:pt x="1198" y="800"/>
                    </a:lnTo>
                    <a:lnTo>
                      <a:pt x="1218" y="779"/>
                    </a:lnTo>
                    <a:lnTo>
                      <a:pt x="1209" y="753"/>
                    </a:lnTo>
                    <a:lnTo>
                      <a:pt x="1222" y="740"/>
                    </a:lnTo>
                    <a:lnTo>
                      <a:pt x="1245" y="753"/>
                    </a:lnTo>
                    <a:lnTo>
                      <a:pt x="1265" y="744"/>
                    </a:lnTo>
                    <a:lnTo>
                      <a:pt x="1259" y="732"/>
                    </a:lnTo>
                    <a:lnTo>
                      <a:pt x="1283" y="705"/>
                    </a:lnTo>
                    <a:lnTo>
                      <a:pt x="1283" y="679"/>
                    </a:lnTo>
                    <a:lnTo>
                      <a:pt x="1302" y="662"/>
                    </a:lnTo>
                    <a:lnTo>
                      <a:pt x="1297" y="649"/>
                    </a:lnTo>
                    <a:lnTo>
                      <a:pt x="1309" y="641"/>
                    </a:lnTo>
                    <a:lnTo>
                      <a:pt x="1302" y="619"/>
                    </a:lnTo>
                    <a:lnTo>
                      <a:pt x="1297" y="603"/>
                    </a:lnTo>
                    <a:lnTo>
                      <a:pt x="1309" y="589"/>
                    </a:lnTo>
                    <a:lnTo>
                      <a:pt x="1326" y="576"/>
                    </a:lnTo>
                    <a:lnTo>
                      <a:pt x="1349" y="571"/>
                    </a:lnTo>
                    <a:lnTo>
                      <a:pt x="1363" y="563"/>
                    </a:lnTo>
                    <a:lnTo>
                      <a:pt x="1373" y="554"/>
                    </a:lnTo>
                    <a:lnTo>
                      <a:pt x="1363" y="533"/>
                    </a:lnTo>
                    <a:lnTo>
                      <a:pt x="1335" y="489"/>
                    </a:lnTo>
                    <a:lnTo>
                      <a:pt x="1349" y="468"/>
                    </a:lnTo>
                    <a:lnTo>
                      <a:pt x="1373" y="471"/>
                    </a:lnTo>
                    <a:lnTo>
                      <a:pt x="1387" y="476"/>
                    </a:lnTo>
                    <a:lnTo>
                      <a:pt x="1376" y="450"/>
                    </a:lnTo>
                    <a:lnTo>
                      <a:pt x="1373" y="437"/>
                    </a:lnTo>
                    <a:lnTo>
                      <a:pt x="1382" y="424"/>
                    </a:lnTo>
                    <a:lnTo>
                      <a:pt x="1396" y="415"/>
                    </a:lnTo>
                    <a:lnTo>
                      <a:pt x="1405" y="407"/>
                    </a:lnTo>
                    <a:lnTo>
                      <a:pt x="1396" y="394"/>
                    </a:lnTo>
                    <a:lnTo>
                      <a:pt x="1382" y="385"/>
                    </a:lnTo>
                    <a:lnTo>
                      <a:pt x="1373" y="394"/>
                    </a:lnTo>
                    <a:lnTo>
                      <a:pt x="1358" y="398"/>
                    </a:lnTo>
                    <a:lnTo>
                      <a:pt x="1340" y="380"/>
                    </a:lnTo>
                    <a:lnTo>
                      <a:pt x="1335" y="368"/>
                    </a:lnTo>
                    <a:lnTo>
                      <a:pt x="1326" y="355"/>
                    </a:lnTo>
                    <a:lnTo>
                      <a:pt x="1293" y="329"/>
                    </a:lnTo>
                    <a:lnTo>
                      <a:pt x="1274" y="324"/>
                    </a:lnTo>
                    <a:lnTo>
                      <a:pt x="1250" y="320"/>
                    </a:lnTo>
                    <a:lnTo>
                      <a:pt x="1241" y="312"/>
                    </a:lnTo>
                    <a:lnTo>
                      <a:pt x="1241" y="290"/>
                    </a:lnTo>
                    <a:lnTo>
                      <a:pt x="1241" y="277"/>
                    </a:lnTo>
                    <a:lnTo>
                      <a:pt x="1218" y="259"/>
                    </a:lnTo>
                    <a:lnTo>
                      <a:pt x="1204" y="264"/>
                    </a:lnTo>
                    <a:lnTo>
                      <a:pt x="1162" y="264"/>
                    </a:lnTo>
                    <a:lnTo>
                      <a:pt x="1142" y="256"/>
                    </a:lnTo>
                    <a:lnTo>
                      <a:pt x="1133" y="259"/>
                    </a:lnTo>
                    <a:lnTo>
                      <a:pt x="1124" y="264"/>
                    </a:lnTo>
                    <a:lnTo>
                      <a:pt x="1105" y="259"/>
                    </a:lnTo>
                    <a:lnTo>
                      <a:pt x="1092" y="259"/>
                    </a:lnTo>
                    <a:lnTo>
                      <a:pt x="1058" y="238"/>
                    </a:lnTo>
                    <a:lnTo>
                      <a:pt x="1002" y="234"/>
                    </a:lnTo>
                    <a:lnTo>
                      <a:pt x="988" y="229"/>
                    </a:lnTo>
                    <a:lnTo>
                      <a:pt x="970" y="208"/>
                    </a:lnTo>
                    <a:lnTo>
                      <a:pt x="946" y="191"/>
                    </a:lnTo>
                    <a:lnTo>
                      <a:pt x="914" y="173"/>
                    </a:lnTo>
                    <a:lnTo>
                      <a:pt x="885" y="169"/>
                    </a:lnTo>
                    <a:lnTo>
                      <a:pt x="847" y="164"/>
                    </a:lnTo>
                    <a:lnTo>
                      <a:pt x="806" y="151"/>
                    </a:lnTo>
                    <a:lnTo>
                      <a:pt x="786" y="148"/>
                    </a:lnTo>
                    <a:lnTo>
                      <a:pt x="777" y="143"/>
                    </a:lnTo>
                    <a:lnTo>
                      <a:pt x="768" y="130"/>
                    </a:lnTo>
                    <a:lnTo>
                      <a:pt x="754" y="121"/>
                    </a:lnTo>
                    <a:lnTo>
                      <a:pt x="727" y="143"/>
                    </a:lnTo>
                    <a:lnTo>
                      <a:pt x="727" y="169"/>
                    </a:lnTo>
                    <a:lnTo>
                      <a:pt x="712" y="178"/>
                    </a:lnTo>
                    <a:lnTo>
                      <a:pt x="698" y="181"/>
                    </a:lnTo>
                    <a:lnTo>
                      <a:pt x="684" y="178"/>
                    </a:lnTo>
                    <a:lnTo>
                      <a:pt x="669" y="164"/>
                    </a:lnTo>
                    <a:lnTo>
                      <a:pt x="669" y="148"/>
                    </a:lnTo>
                    <a:lnTo>
                      <a:pt x="665" y="130"/>
                    </a:lnTo>
                    <a:lnTo>
                      <a:pt x="655" y="108"/>
                    </a:lnTo>
                    <a:lnTo>
                      <a:pt x="646" y="95"/>
                    </a:lnTo>
                    <a:lnTo>
                      <a:pt x="619" y="83"/>
                    </a:lnTo>
                    <a:lnTo>
                      <a:pt x="590" y="70"/>
                    </a:lnTo>
                    <a:lnTo>
                      <a:pt x="581" y="56"/>
                    </a:lnTo>
                    <a:lnTo>
                      <a:pt x="585" y="43"/>
                    </a:lnTo>
                    <a:lnTo>
                      <a:pt x="581" y="30"/>
                    </a:lnTo>
                    <a:lnTo>
                      <a:pt x="567" y="30"/>
                    </a:lnTo>
                    <a:lnTo>
                      <a:pt x="552" y="22"/>
                    </a:lnTo>
                    <a:lnTo>
                      <a:pt x="538" y="26"/>
                    </a:lnTo>
                    <a:lnTo>
                      <a:pt x="515" y="8"/>
                    </a:lnTo>
                  </a:path>
                </a:pathLst>
              </a:custGeom>
              <a:solidFill>
                <a:srgbClr val="8CF4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sp>
          <p:nvSpPr>
            <p:cNvPr id="63533" name="Freeform 18"/>
            <p:cNvSpPr>
              <a:spLocks/>
            </p:cNvSpPr>
            <p:nvPr/>
          </p:nvSpPr>
          <p:spPr bwMode="auto">
            <a:xfrm>
              <a:off x="1721" y="464"/>
              <a:ext cx="315" cy="230"/>
            </a:xfrm>
            <a:custGeom>
              <a:avLst/>
              <a:gdLst>
                <a:gd name="T0" fmla="*/ 296 w 315"/>
                <a:gd name="T1" fmla="*/ 13 h 230"/>
                <a:gd name="T2" fmla="*/ 248 w 315"/>
                <a:gd name="T3" fmla="*/ 5 h 230"/>
                <a:gd name="T4" fmla="*/ 224 w 315"/>
                <a:gd name="T5" fmla="*/ 5 h 230"/>
                <a:gd name="T6" fmla="*/ 197 w 315"/>
                <a:gd name="T7" fmla="*/ 35 h 230"/>
                <a:gd name="T8" fmla="*/ 183 w 315"/>
                <a:gd name="T9" fmla="*/ 52 h 230"/>
                <a:gd name="T10" fmla="*/ 160 w 315"/>
                <a:gd name="T11" fmla="*/ 56 h 230"/>
                <a:gd name="T12" fmla="*/ 127 w 315"/>
                <a:gd name="T13" fmla="*/ 43 h 230"/>
                <a:gd name="T14" fmla="*/ 108 w 315"/>
                <a:gd name="T15" fmla="*/ 30 h 230"/>
                <a:gd name="T16" fmla="*/ 79 w 315"/>
                <a:gd name="T17" fmla="*/ 8 h 230"/>
                <a:gd name="T18" fmla="*/ 66 w 315"/>
                <a:gd name="T19" fmla="*/ 0 h 230"/>
                <a:gd name="T20" fmla="*/ 43 w 315"/>
                <a:gd name="T21" fmla="*/ 22 h 230"/>
                <a:gd name="T22" fmla="*/ 23 w 315"/>
                <a:gd name="T23" fmla="*/ 43 h 230"/>
                <a:gd name="T24" fmla="*/ 0 w 315"/>
                <a:gd name="T25" fmla="*/ 65 h 230"/>
                <a:gd name="T26" fmla="*/ 18 w 315"/>
                <a:gd name="T27" fmla="*/ 103 h 230"/>
                <a:gd name="T28" fmla="*/ 38 w 315"/>
                <a:gd name="T29" fmla="*/ 129 h 230"/>
                <a:gd name="T30" fmla="*/ 43 w 315"/>
                <a:gd name="T31" fmla="*/ 143 h 230"/>
                <a:gd name="T32" fmla="*/ 29 w 315"/>
                <a:gd name="T33" fmla="*/ 164 h 230"/>
                <a:gd name="T34" fmla="*/ 32 w 315"/>
                <a:gd name="T35" fmla="*/ 191 h 230"/>
                <a:gd name="T36" fmla="*/ 32 w 315"/>
                <a:gd name="T37" fmla="*/ 216 h 230"/>
                <a:gd name="T38" fmla="*/ 43 w 315"/>
                <a:gd name="T39" fmla="*/ 229 h 230"/>
                <a:gd name="T40" fmla="*/ 61 w 315"/>
                <a:gd name="T41" fmla="*/ 207 h 230"/>
                <a:gd name="T42" fmla="*/ 93 w 315"/>
                <a:gd name="T43" fmla="*/ 199 h 230"/>
                <a:gd name="T44" fmla="*/ 108 w 315"/>
                <a:gd name="T45" fmla="*/ 191 h 230"/>
                <a:gd name="T46" fmla="*/ 131 w 315"/>
                <a:gd name="T47" fmla="*/ 194 h 230"/>
                <a:gd name="T48" fmla="*/ 160 w 315"/>
                <a:gd name="T49" fmla="*/ 191 h 230"/>
                <a:gd name="T50" fmla="*/ 183 w 315"/>
                <a:gd name="T51" fmla="*/ 194 h 230"/>
                <a:gd name="T52" fmla="*/ 211 w 315"/>
                <a:gd name="T53" fmla="*/ 199 h 230"/>
                <a:gd name="T54" fmla="*/ 230 w 315"/>
                <a:gd name="T55" fmla="*/ 191 h 230"/>
                <a:gd name="T56" fmla="*/ 262 w 315"/>
                <a:gd name="T57" fmla="*/ 181 h 230"/>
                <a:gd name="T58" fmla="*/ 271 w 315"/>
                <a:gd name="T59" fmla="*/ 159 h 230"/>
                <a:gd name="T60" fmla="*/ 282 w 315"/>
                <a:gd name="T61" fmla="*/ 147 h 230"/>
                <a:gd name="T62" fmla="*/ 296 w 315"/>
                <a:gd name="T63" fmla="*/ 151 h 230"/>
                <a:gd name="T64" fmla="*/ 314 w 315"/>
                <a:gd name="T65" fmla="*/ 147 h 230"/>
                <a:gd name="T66" fmla="*/ 309 w 315"/>
                <a:gd name="T67" fmla="*/ 129 h 230"/>
                <a:gd name="T68" fmla="*/ 309 w 315"/>
                <a:gd name="T69" fmla="*/ 95 h 230"/>
                <a:gd name="T70" fmla="*/ 300 w 315"/>
                <a:gd name="T71" fmla="*/ 82 h 230"/>
                <a:gd name="T72" fmla="*/ 300 w 315"/>
                <a:gd name="T73" fmla="*/ 56 h 230"/>
                <a:gd name="T74" fmla="*/ 296 w 315"/>
                <a:gd name="T75" fmla="*/ 38 h 230"/>
                <a:gd name="T76" fmla="*/ 296 w 315"/>
                <a:gd name="T77" fmla="*/ 13 h 2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15"/>
                <a:gd name="T118" fmla="*/ 0 h 230"/>
                <a:gd name="T119" fmla="*/ 315 w 315"/>
                <a:gd name="T120" fmla="*/ 230 h 2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15" h="230">
                  <a:moveTo>
                    <a:pt x="296" y="13"/>
                  </a:moveTo>
                  <a:lnTo>
                    <a:pt x="248" y="5"/>
                  </a:lnTo>
                  <a:lnTo>
                    <a:pt x="224" y="5"/>
                  </a:lnTo>
                  <a:lnTo>
                    <a:pt x="197" y="35"/>
                  </a:lnTo>
                  <a:lnTo>
                    <a:pt x="183" y="52"/>
                  </a:lnTo>
                  <a:lnTo>
                    <a:pt x="160" y="56"/>
                  </a:lnTo>
                  <a:lnTo>
                    <a:pt x="127" y="43"/>
                  </a:lnTo>
                  <a:lnTo>
                    <a:pt x="108" y="30"/>
                  </a:lnTo>
                  <a:lnTo>
                    <a:pt x="79" y="8"/>
                  </a:lnTo>
                  <a:lnTo>
                    <a:pt x="66" y="0"/>
                  </a:lnTo>
                  <a:lnTo>
                    <a:pt x="43" y="22"/>
                  </a:lnTo>
                  <a:lnTo>
                    <a:pt x="23" y="43"/>
                  </a:lnTo>
                  <a:lnTo>
                    <a:pt x="0" y="65"/>
                  </a:lnTo>
                  <a:lnTo>
                    <a:pt x="18" y="103"/>
                  </a:lnTo>
                  <a:lnTo>
                    <a:pt x="38" y="129"/>
                  </a:lnTo>
                  <a:lnTo>
                    <a:pt x="43" y="143"/>
                  </a:lnTo>
                  <a:lnTo>
                    <a:pt x="29" y="164"/>
                  </a:lnTo>
                  <a:lnTo>
                    <a:pt x="32" y="191"/>
                  </a:lnTo>
                  <a:lnTo>
                    <a:pt x="32" y="216"/>
                  </a:lnTo>
                  <a:lnTo>
                    <a:pt x="43" y="229"/>
                  </a:lnTo>
                  <a:lnTo>
                    <a:pt x="61" y="207"/>
                  </a:lnTo>
                  <a:lnTo>
                    <a:pt x="93" y="199"/>
                  </a:lnTo>
                  <a:lnTo>
                    <a:pt x="108" y="191"/>
                  </a:lnTo>
                  <a:lnTo>
                    <a:pt x="131" y="194"/>
                  </a:lnTo>
                  <a:lnTo>
                    <a:pt x="160" y="191"/>
                  </a:lnTo>
                  <a:lnTo>
                    <a:pt x="183" y="194"/>
                  </a:lnTo>
                  <a:lnTo>
                    <a:pt x="211" y="199"/>
                  </a:lnTo>
                  <a:lnTo>
                    <a:pt x="230" y="191"/>
                  </a:lnTo>
                  <a:lnTo>
                    <a:pt x="262" y="181"/>
                  </a:lnTo>
                  <a:lnTo>
                    <a:pt x="271" y="159"/>
                  </a:lnTo>
                  <a:lnTo>
                    <a:pt x="282" y="147"/>
                  </a:lnTo>
                  <a:lnTo>
                    <a:pt x="296" y="151"/>
                  </a:lnTo>
                  <a:lnTo>
                    <a:pt x="314" y="147"/>
                  </a:lnTo>
                  <a:lnTo>
                    <a:pt x="309" y="129"/>
                  </a:lnTo>
                  <a:lnTo>
                    <a:pt x="309" y="95"/>
                  </a:lnTo>
                  <a:lnTo>
                    <a:pt x="300" y="82"/>
                  </a:lnTo>
                  <a:lnTo>
                    <a:pt x="300" y="56"/>
                  </a:lnTo>
                  <a:lnTo>
                    <a:pt x="296" y="38"/>
                  </a:lnTo>
                  <a:lnTo>
                    <a:pt x="296" y="13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4" name="Freeform 19"/>
            <p:cNvSpPr>
              <a:spLocks/>
            </p:cNvSpPr>
            <p:nvPr/>
          </p:nvSpPr>
          <p:spPr bwMode="auto">
            <a:xfrm>
              <a:off x="1636" y="296"/>
              <a:ext cx="731" cy="888"/>
            </a:xfrm>
            <a:custGeom>
              <a:avLst/>
              <a:gdLst>
                <a:gd name="T0" fmla="*/ 407 w 731"/>
                <a:gd name="T1" fmla="*/ 156 h 888"/>
                <a:gd name="T2" fmla="*/ 449 w 731"/>
                <a:gd name="T3" fmla="*/ 113 h 888"/>
                <a:gd name="T4" fmla="*/ 444 w 731"/>
                <a:gd name="T5" fmla="*/ 56 h 888"/>
                <a:gd name="T6" fmla="*/ 520 w 731"/>
                <a:gd name="T7" fmla="*/ 30 h 888"/>
                <a:gd name="T8" fmla="*/ 566 w 731"/>
                <a:gd name="T9" fmla="*/ 0 h 888"/>
                <a:gd name="T10" fmla="*/ 575 w 731"/>
                <a:gd name="T11" fmla="*/ 56 h 888"/>
                <a:gd name="T12" fmla="*/ 622 w 731"/>
                <a:gd name="T13" fmla="*/ 126 h 888"/>
                <a:gd name="T14" fmla="*/ 613 w 731"/>
                <a:gd name="T15" fmla="*/ 186 h 888"/>
                <a:gd name="T16" fmla="*/ 575 w 731"/>
                <a:gd name="T17" fmla="*/ 208 h 888"/>
                <a:gd name="T18" fmla="*/ 552 w 731"/>
                <a:gd name="T19" fmla="*/ 221 h 888"/>
                <a:gd name="T20" fmla="*/ 557 w 731"/>
                <a:gd name="T21" fmla="*/ 294 h 888"/>
                <a:gd name="T22" fmla="*/ 585 w 731"/>
                <a:gd name="T23" fmla="*/ 346 h 888"/>
                <a:gd name="T24" fmla="*/ 613 w 731"/>
                <a:gd name="T25" fmla="*/ 407 h 888"/>
                <a:gd name="T26" fmla="*/ 622 w 731"/>
                <a:gd name="T27" fmla="*/ 437 h 888"/>
                <a:gd name="T28" fmla="*/ 604 w 731"/>
                <a:gd name="T29" fmla="*/ 455 h 888"/>
                <a:gd name="T30" fmla="*/ 552 w 731"/>
                <a:gd name="T31" fmla="*/ 437 h 888"/>
                <a:gd name="T32" fmla="*/ 523 w 731"/>
                <a:gd name="T33" fmla="*/ 467 h 888"/>
                <a:gd name="T34" fmla="*/ 543 w 731"/>
                <a:gd name="T35" fmla="*/ 541 h 888"/>
                <a:gd name="T36" fmla="*/ 572 w 731"/>
                <a:gd name="T37" fmla="*/ 563 h 888"/>
                <a:gd name="T38" fmla="*/ 631 w 731"/>
                <a:gd name="T39" fmla="*/ 553 h 888"/>
                <a:gd name="T40" fmla="*/ 683 w 731"/>
                <a:gd name="T41" fmla="*/ 631 h 888"/>
                <a:gd name="T42" fmla="*/ 716 w 731"/>
                <a:gd name="T43" fmla="*/ 671 h 888"/>
                <a:gd name="T44" fmla="*/ 730 w 731"/>
                <a:gd name="T45" fmla="*/ 723 h 888"/>
                <a:gd name="T46" fmla="*/ 712 w 731"/>
                <a:gd name="T47" fmla="*/ 753 h 888"/>
                <a:gd name="T48" fmla="*/ 627 w 731"/>
                <a:gd name="T49" fmla="*/ 749 h 888"/>
                <a:gd name="T50" fmla="*/ 590 w 731"/>
                <a:gd name="T51" fmla="*/ 779 h 888"/>
                <a:gd name="T52" fmla="*/ 557 w 731"/>
                <a:gd name="T53" fmla="*/ 766 h 888"/>
                <a:gd name="T54" fmla="*/ 523 w 731"/>
                <a:gd name="T55" fmla="*/ 774 h 888"/>
                <a:gd name="T56" fmla="*/ 477 w 731"/>
                <a:gd name="T57" fmla="*/ 761 h 888"/>
                <a:gd name="T58" fmla="*/ 435 w 731"/>
                <a:gd name="T59" fmla="*/ 744 h 888"/>
                <a:gd name="T60" fmla="*/ 403 w 731"/>
                <a:gd name="T61" fmla="*/ 761 h 888"/>
                <a:gd name="T62" fmla="*/ 412 w 731"/>
                <a:gd name="T63" fmla="*/ 779 h 888"/>
                <a:gd name="T64" fmla="*/ 383 w 731"/>
                <a:gd name="T65" fmla="*/ 805 h 888"/>
                <a:gd name="T66" fmla="*/ 374 w 731"/>
                <a:gd name="T67" fmla="*/ 839 h 888"/>
                <a:gd name="T68" fmla="*/ 365 w 731"/>
                <a:gd name="T69" fmla="*/ 870 h 888"/>
                <a:gd name="T70" fmla="*/ 286 w 731"/>
                <a:gd name="T71" fmla="*/ 882 h 888"/>
                <a:gd name="T72" fmla="*/ 234 w 731"/>
                <a:gd name="T73" fmla="*/ 865 h 888"/>
                <a:gd name="T74" fmla="*/ 187 w 731"/>
                <a:gd name="T75" fmla="*/ 831 h 888"/>
                <a:gd name="T76" fmla="*/ 158 w 731"/>
                <a:gd name="T77" fmla="*/ 852 h 888"/>
                <a:gd name="T78" fmla="*/ 135 w 731"/>
                <a:gd name="T79" fmla="*/ 874 h 888"/>
                <a:gd name="T80" fmla="*/ 99 w 731"/>
                <a:gd name="T81" fmla="*/ 839 h 888"/>
                <a:gd name="T82" fmla="*/ 56 w 731"/>
                <a:gd name="T83" fmla="*/ 801 h 888"/>
                <a:gd name="T84" fmla="*/ 38 w 731"/>
                <a:gd name="T85" fmla="*/ 744 h 888"/>
                <a:gd name="T86" fmla="*/ 29 w 731"/>
                <a:gd name="T87" fmla="*/ 714 h 888"/>
                <a:gd name="T88" fmla="*/ 65 w 731"/>
                <a:gd name="T89" fmla="*/ 675 h 888"/>
                <a:gd name="T90" fmla="*/ 84 w 731"/>
                <a:gd name="T91" fmla="*/ 628 h 888"/>
                <a:gd name="T92" fmla="*/ 88 w 731"/>
                <a:gd name="T93" fmla="*/ 588 h 888"/>
                <a:gd name="T94" fmla="*/ 32 w 731"/>
                <a:gd name="T95" fmla="*/ 537 h 888"/>
                <a:gd name="T96" fmla="*/ 0 w 731"/>
                <a:gd name="T97" fmla="*/ 502 h 888"/>
                <a:gd name="T98" fmla="*/ 47 w 731"/>
                <a:gd name="T99" fmla="*/ 477 h 888"/>
                <a:gd name="T100" fmla="*/ 70 w 731"/>
                <a:gd name="T101" fmla="*/ 450 h 888"/>
                <a:gd name="T102" fmla="*/ 112 w 731"/>
                <a:gd name="T103" fmla="*/ 424 h 888"/>
                <a:gd name="T104" fmla="*/ 126 w 731"/>
                <a:gd name="T105" fmla="*/ 394 h 888"/>
                <a:gd name="T106" fmla="*/ 178 w 731"/>
                <a:gd name="T107" fmla="*/ 367 h 888"/>
                <a:gd name="T108" fmla="*/ 220 w 731"/>
                <a:gd name="T109" fmla="*/ 359 h 888"/>
                <a:gd name="T110" fmla="*/ 286 w 731"/>
                <a:gd name="T111" fmla="*/ 367 h 888"/>
                <a:gd name="T112" fmla="*/ 347 w 731"/>
                <a:gd name="T113" fmla="*/ 346 h 888"/>
                <a:gd name="T114" fmla="*/ 351 w 731"/>
                <a:gd name="T115" fmla="*/ 329 h 888"/>
                <a:gd name="T116" fmla="*/ 379 w 731"/>
                <a:gd name="T117" fmla="*/ 320 h 888"/>
                <a:gd name="T118" fmla="*/ 388 w 731"/>
                <a:gd name="T119" fmla="*/ 256 h 888"/>
                <a:gd name="T120" fmla="*/ 379 w 731"/>
                <a:gd name="T121" fmla="*/ 212 h 8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31"/>
                <a:gd name="T184" fmla="*/ 0 h 888"/>
                <a:gd name="T185" fmla="*/ 731 w 731"/>
                <a:gd name="T186" fmla="*/ 888 h 8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31" h="888">
                  <a:moveTo>
                    <a:pt x="379" y="178"/>
                  </a:moveTo>
                  <a:lnTo>
                    <a:pt x="407" y="156"/>
                  </a:lnTo>
                  <a:lnTo>
                    <a:pt x="440" y="126"/>
                  </a:lnTo>
                  <a:lnTo>
                    <a:pt x="449" y="113"/>
                  </a:lnTo>
                  <a:lnTo>
                    <a:pt x="440" y="70"/>
                  </a:lnTo>
                  <a:lnTo>
                    <a:pt x="444" y="56"/>
                  </a:lnTo>
                  <a:lnTo>
                    <a:pt x="496" y="35"/>
                  </a:lnTo>
                  <a:lnTo>
                    <a:pt x="520" y="30"/>
                  </a:lnTo>
                  <a:lnTo>
                    <a:pt x="548" y="0"/>
                  </a:lnTo>
                  <a:lnTo>
                    <a:pt x="566" y="0"/>
                  </a:lnTo>
                  <a:lnTo>
                    <a:pt x="572" y="22"/>
                  </a:lnTo>
                  <a:lnTo>
                    <a:pt x="575" y="56"/>
                  </a:lnTo>
                  <a:lnTo>
                    <a:pt x="604" y="95"/>
                  </a:lnTo>
                  <a:lnTo>
                    <a:pt x="622" y="126"/>
                  </a:lnTo>
                  <a:lnTo>
                    <a:pt x="622" y="156"/>
                  </a:lnTo>
                  <a:lnTo>
                    <a:pt x="613" y="186"/>
                  </a:lnTo>
                  <a:lnTo>
                    <a:pt x="590" y="208"/>
                  </a:lnTo>
                  <a:lnTo>
                    <a:pt x="575" y="208"/>
                  </a:lnTo>
                  <a:lnTo>
                    <a:pt x="561" y="208"/>
                  </a:lnTo>
                  <a:lnTo>
                    <a:pt x="552" y="221"/>
                  </a:lnTo>
                  <a:lnTo>
                    <a:pt x="561" y="246"/>
                  </a:lnTo>
                  <a:lnTo>
                    <a:pt x="557" y="294"/>
                  </a:lnTo>
                  <a:lnTo>
                    <a:pt x="581" y="316"/>
                  </a:lnTo>
                  <a:lnTo>
                    <a:pt x="585" y="346"/>
                  </a:lnTo>
                  <a:lnTo>
                    <a:pt x="599" y="385"/>
                  </a:lnTo>
                  <a:lnTo>
                    <a:pt x="613" y="407"/>
                  </a:lnTo>
                  <a:lnTo>
                    <a:pt x="627" y="420"/>
                  </a:lnTo>
                  <a:lnTo>
                    <a:pt x="622" y="437"/>
                  </a:lnTo>
                  <a:lnTo>
                    <a:pt x="613" y="450"/>
                  </a:lnTo>
                  <a:lnTo>
                    <a:pt x="604" y="455"/>
                  </a:lnTo>
                  <a:lnTo>
                    <a:pt x="581" y="437"/>
                  </a:lnTo>
                  <a:lnTo>
                    <a:pt x="552" y="437"/>
                  </a:lnTo>
                  <a:lnTo>
                    <a:pt x="534" y="450"/>
                  </a:lnTo>
                  <a:lnTo>
                    <a:pt x="523" y="467"/>
                  </a:lnTo>
                  <a:lnTo>
                    <a:pt x="543" y="489"/>
                  </a:lnTo>
                  <a:lnTo>
                    <a:pt x="543" y="541"/>
                  </a:lnTo>
                  <a:lnTo>
                    <a:pt x="557" y="558"/>
                  </a:lnTo>
                  <a:lnTo>
                    <a:pt x="572" y="563"/>
                  </a:lnTo>
                  <a:lnTo>
                    <a:pt x="599" y="558"/>
                  </a:lnTo>
                  <a:lnTo>
                    <a:pt x="631" y="553"/>
                  </a:lnTo>
                  <a:lnTo>
                    <a:pt x="655" y="601"/>
                  </a:lnTo>
                  <a:lnTo>
                    <a:pt x="683" y="631"/>
                  </a:lnTo>
                  <a:lnTo>
                    <a:pt x="701" y="653"/>
                  </a:lnTo>
                  <a:lnTo>
                    <a:pt x="716" y="671"/>
                  </a:lnTo>
                  <a:lnTo>
                    <a:pt x="716" y="706"/>
                  </a:lnTo>
                  <a:lnTo>
                    <a:pt x="730" y="723"/>
                  </a:lnTo>
                  <a:lnTo>
                    <a:pt x="730" y="731"/>
                  </a:lnTo>
                  <a:lnTo>
                    <a:pt x="712" y="753"/>
                  </a:lnTo>
                  <a:lnTo>
                    <a:pt x="636" y="744"/>
                  </a:lnTo>
                  <a:lnTo>
                    <a:pt x="627" y="749"/>
                  </a:lnTo>
                  <a:lnTo>
                    <a:pt x="613" y="774"/>
                  </a:lnTo>
                  <a:lnTo>
                    <a:pt x="590" y="779"/>
                  </a:lnTo>
                  <a:lnTo>
                    <a:pt x="561" y="757"/>
                  </a:lnTo>
                  <a:lnTo>
                    <a:pt x="557" y="766"/>
                  </a:lnTo>
                  <a:lnTo>
                    <a:pt x="538" y="766"/>
                  </a:lnTo>
                  <a:lnTo>
                    <a:pt x="523" y="774"/>
                  </a:lnTo>
                  <a:lnTo>
                    <a:pt x="496" y="774"/>
                  </a:lnTo>
                  <a:lnTo>
                    <a:pt x="477" y="761"/>
                  </a:lnTo>
                  <a:lnTo>
                    <a:pt x="449" y="753"/>
                  </a:lnTo>
                  <a:lnTo>
                    <a:pt x="435" y="744"/>
                  </a:lnTo>
                  <a:lnTo>
                    <a:pt x="417" y="753"/>
                  </a:lnTo>
                  <a:lnTo>
                    <a:pt x="403" y="761"/>
                  </a:lnTo>
                  <a:lnTo>
                    <a:pt x="407" y="771"/>
                  </a:lnTo>
                  <a:lnTo>
                    <a:pt x="412" y="779"/>
                  </a:lnTo>
                  <a:lnTo>
                    <a:pt x="407" y="792"/>
                  </a:lnTo>
                  <a:lnTo>
                    <a:pt x="383" y="805"/>
                  </a:lnTo>
                  <a:lnTo>
                    <a:pt x="374" y="817"/>
                  </a:lnTo>
                  <a:lnTo>
                    <a:pt x="374" y="839"/>
                  </a:lnTo>
                  <a:lnTo>
                    <a:pt x="374" y="857"/>
                  </a:lnTo>
                  <a:lnTo>
                    <a:pt x="365" y="870"/>
                  </a:lnTo>
                  <a:lnTo>
                    <a:pt x="342" y="879"/>
                  </a:lnTo>
                  <a:lnTo>
                    <a:pt x="286" y="882"/>
                  </a:lnTo>
                  <a:lnTo>
                    <a:pt x="248" y="887"/>
                  </a:lnTo>
                  <a:lnTo>
                    <a:pt x="234" y="865"/>
                  </a:lnTo>
                  <a:lnTo>
                    <a:pt x="210" y="849"/>
                  </a:lnTo>
                  <a:lnTo>
                    <a:pt x="187" y="831"/>
                  </a:lnTo>
                  <a:lnTo>
                    <a:pt x="178" y="839"/>
                  </a:lnTo>
                  <a:lnTo>
                    <a:pt x="158" y="852"/>
                  </a:lnTo>
                  <a:lnTo>
                    <a:pt x="145" y="865"/>
                  </a:lnTo>
                  <a:lnTo>
                    <a:pt x="135" y="874"/>
                  </a:lnTo>
                  <a:lnTo>
                    <a:pt x="122" y="857"/>
                  </a:lnTo>
                  <a:lnTo>
                    <a:pt x="99" y="839"/>
                  </a:lnTo>
                  <a:lnTo>
                    <a:pt x="70" y="831"/>
                  </a:lnTo>
                  <a:lnTo>
                    <a:pt x="56" y="801"/>
                  </a:lnTo>
                  <a:lnTo>
                    <a:pt x="47" y="766"/>
                  </a:lnTo>
                  <a:lnTo>
                    <a:pt x="38" y="744"/>
                  </a:lnTo>
                  <a:lnTo>
                    <a:pt x="29" y="731"/>
                  </a:lnTo>
                  <a:lnTo>
                    <a:pt x="29" y="714"/>
                  </a:lnTo>
                  <a:lnTo>
                    <a:pt x="38" y="693"/>
                  </a:lnTo>
                  <a:lnTo>
                    <a:pt x="65" y="675"/>
                  </a:lnTo>
                  <a:lnTo>
                    <a:pt x="79" y="649"/>
                  </a:lnTo>
                  <a:lnTo>
                    <a:pt x="84" y="628"/>
                  </a:lnTo>
                  <a:lnTo>
                    <a:pt x="94" y="606"/>
                  </a:lnTo>
                  <a:lnTo>
                    <a:pt x="88" y="588"/>
                  </a:lnTo>
                  <a:lnTo>
                    <a:pt x="65" y="567"/>
                  </a:lnTo>
                  <a:lnTo>
                    <a:pt x="32" y="537"/>
                  </a:lnTo>
                  <a:lnTo>
                    <a:pt x="9" y="520"/>
                  </a:lnTo>
                  <a:lnTo>
                    <a:pt x="0" y="502"/>
                  </a:lnTo>
                  <a:lnTo>
                    <a:pt x="5" y="489"/>
                  </a:lnTo>
                  <a:lnTo>
                    <a:pt x="47" y="477"/>
                  </a:lnTo>
                  <a:lnTo>
                    <a:pt x="70" y="477"/>
                  </a:lnTo>
                  <a:lnTo>
                    <a:pt x="70" y="450"/>
                  </a:lnTo>
                  <a:lnTo>
                    <a:pt x="84" y="437"/>
                  </a:lnTo>
                  <a:lnTo>
                    <a:pt x="112" y="424"/>
                  </a:lnTo>
                  <a:lnTo>
                    <a:pt x="117" y="410"/>
                  </a:lnTo>
                  <a:lnTo>
                    <a:pt x="126" y="394"/>
                  </a:lnTo>
                  <a:lnTo>
                    <a:pt x="145" y="372"/>
                  </a:lnTo>
                  <a:lnTo>
                    <a:pt x="178" y="367"/>
                  </a:lnTo>
                  <a:lnTo>
                    <a:pt x="187" y="359"/>
                  </a:lnTo>
                  <a:lnTo>
                    <a:pt x="220" y="359"/>
                  </a:lnTo>
                  <a:lnTo>
                    <a:pt x="243" y="359"/>
                  </a:lnTo>
                  <a:lnTo>
                    <a:pt x="286" y="367"/>
                  </a:lnTo>
                  <a:lnTo>
                    <a:pt x="318" y="355"/>
                  </a:lnTo>
                  <a:lnTo>
                    <a:pt x="347" y="346"/>
                  </a:lnTo>
                  <a:lnTo>
                    <a:pt x="356" y="346"/>
                  </a:lnTo>
                  <a:lnTo>
                    <a:pt x="351" y="329"/>
                  </a:lnTo>
                  <a:lnTo>
                    <a:pt x="365" y="312"/>
                  </a:lnTo>
                  <a:lnTo>
                    <a:pt x="379" y="320"/>
                  </a:lnTo>
                  <a:lnTo>
                    <a:pt x="397" y="312"/>
                  </a:lnTo>
                  <a:lnTo>
                    <a:pt x="388" y="256"/>
                  </a:lnTo>
                  <a:lnTo>
                    <a:pt x="379" y="251"/>
                  </a:lnTo>
                  <a:lnTo>
                    <a:pt x="379" y="212"/>
                  </a:lnTo>
                  <a:lnTo>
                    <a:pt x="379" y="178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5" name="Freeform 20"/>
            <p:cNvSpPr>
              <a:spLocks/>
            </p:cNvSpPr>
            <p:nvPr/>
          </p:nvSpPr>
          <p:spPr bwMode="auto">
            <a:xfrm>
              <a:off x="2161" y="291"/>
              <a:ext cx="799" cy="729"/>
            </a:xfrm>
            <a:custGeom>
              <a:avLst/>
              <a:gdLst>
                <a:gd name="T0" fmla="*/ 155 w 799"/>
                <a:gd name="T1" fmla="*/ 148 h 729"/>
                <a:gd name="T2" fmla="*/ 146 w 799"/>
                <a:gd name="T3" fmla="*/ 199 h 729"/>
                <a:gd name="T4" fmla="*/ 160 w 799"/>
                <a:gd name="T5" fmla="*/ 247 h 729"/>
                <a:gd name="T6" fmla="*/ 220 w 799"/>
                <a:gd name="T7" fmla="*/ 191 h 729"/>
                <a:gd name="T8" fmla="*/ 272 w 799"/>
                <a:gd name="T9" fmla="*/ 138 h 729"/>
                <a:gd name="T10" fmla="*/ 305 w 799"/>
                <a:gd name="T11" fmla="*/ 30 h 729"/>
                <a:gd name="T12" fmla="*/ 351 w 799"/>
                <a:gd name="T13" fmla="*/ 48 h 729"/>
                <a:gd name="T14" fmla="*/ 389 w 799"/>
                <a:gd name="T15" fmla="*/ 113 h 729"/>
                <a:gd name="T16" fmla="*/ 450 w 799"/>
                <a:gd name="T17" fmla="*/ 95 h 729"/>
                <a:gd name="T18" fmla="*/ 483 w 799"/>
                <a:gd name="T19" fmla="*/ 70 h 729"/>
                <a:gd name="T20" fmla="*/ 544 w 799"/>
                <a:gd name="T21" fmla="*/ 0 h 729"/>
                <a:gd name="T22" fmla="*/ 601 w 799"/>
                <a:gd name="T23" fmla="*/ 56 h 729"/>
                <a:gd name="T24" fmla="*/ 634 w 799"/>
                <a:gd name="T25" fmla="*/ 108 h 729"/>
                <a:gd name="T26" fmla="*/ 625 w 799"/>
                <a:gd name="T27" fmla="*/ 204 h 729"/>
                <a:gd name="T28" fmla="*/ 614 w 799"/>
                <a:gd name="T29" fmla="*/ 299 h 729"/>
                <a:gd name="T30" fmla="*/ 638 w 799"/>
                <a:gd name="T31" fmla="*/ 364 h 729"/>
                <a:gd name="T32" fmla="*/ 695 w 799"/>
                <a:gd name="T33" fmla="*/ 338 h 729"/>
                <a:gd name="T34" fmla="*/ 699 w 799"/>
                <a:gd name="T35" fmla="*/ 416 h 729"/>
                <a:gd name="T36" fmla="*/ 648 w 799"/>
                <a:gd name="T37" fmla="*/ 469 h 729"/>
                <a:gd name="T38" fmla="*/ 672 w 799"/>
                <a:gd name="T39" fmla="*/ 533 h 729"/>
                <a:gd name="T40" fmla="*/ 695 w 799"/>
                <a:gd name="T41" fmla="*/ 537 h 729"/>
                <a:gd name="T42" fmla="*/ 737 w 799"/>
                <a:gd name="T43" fmla="*/ 598 h 729"/>
                <a:gd name="T44" fmla="*/ 784 w 799"/>
                <a:gd name="T45" fmla="*/ 645 h 729"/>
                <a:gd name="T46" fmla="*/ 713 w 799"/>
                <a:gd name="T47" fmla="*/ 663 h 729"/>
                <a:gd name="T48" fmla="*/ 629 w 799"/>
                <a:gd name="T49" fmla="*/ 642 h 729"/>
                <a:gd name="T50" fmla="*/ 578 w 799"/>
                <a:gd name="T51" fmla="*/ 655 h 729"/>
                <a:gd name="T52" fmla="*/ 526 w 799"/>
                <a:gd name="T53" fmla="*/ 642 h 729"/>
                <a:gd name="T54" fmla="*/ 432 w 799"/>
                <a:gd name="T55" fmla="*/ 593 h 729"/>
                <a:gd name="T56" fmla="*/ 375 w 799"/>
                <a:gd name="T57" fmla="*/ 580 h 729"/>
                <a:gd name="T58" fmla="*/ 310 w 799"/>
                <a:gd name="T59" fmla="*/ 555 h 729"/>
                <a:gd name="T60" fmla="*/ 272 w 799"/>
                <a:gd name="T61" fmla="*/ 572 h 729"/>
                <a:gd name="T62" fmla="*/ 263 w 799"/>
                <a:gd name="T63" fmla="*/ 633 h 729"/>
                <a:gd name="T64" fmla="*/ 230 w 799"/>
                <a:gd name="T65" fmla="*/ 702 h 729"/>
                <a:gd name="T66" fmla="*/ 202 w 799"/>
                <a:gd name="T67" fmla="*/ 720 h 729"/>
                <a:gd name="T68" fmla="*/ 122 w 799"/>
                <a:gd name="T69" fmla="*/ 598 h 729"/>
                <a:gd name="T70" fmla="*/ 65 w 799"/>
                <a:gd name="T71" fmla="*/ 559 h 729"/>
                <a:gd name="T72" fmla="*/ 29 w 799"/>
                <a:gd name="T73" fmla="*/ 550 h 729"/>
                <a:gd name="T74" fmla="*/ 18 w 799"/>
                <a:gd name="T75" fmla="*/ 485 h 729"/>
                <a:gd name="T76" fmla="*/ 9 w 799"/>
                <a:gd name="T77" fmla="*/ 459 h 729"/>
                <a:gd name="T78" fmla="*/ 56 w 799"/>
                <a:gd name="T79" fmla="*/ 442 h 729"/>
                <a:gd name="T80" fmla="*/ 103 w 799"/>
                <a:gd name="T81" fmla="*/ 429 h 729"/>
                <a:gd name="T82" fmla="*/ 65 w 799"/>
                <a:gd name="T83" fmla="*/ 372 h 729"/>
                <a:gd name="T84" fmla="*/ 33 w 799"/>
                <a:gd name="T85" fmla="*/ 299 h 729"/>
                <a:gd name="T86" fmla="*/ 33 w 799"/>
                <a:gd name="T87" fmla="*/ 243 h 729"/>
                <a:gd name="T88" fmla="*/ 33 w 799"/>
                <a:gd name="T89" fmla="*/ 213 h 729"/>
                <a:gd name="T90" fmla="*/ 85 w 799"/>
                <a:gd name="T91" fmla="*/ 191 h 729"/>
                <a:gd name="T92" fmla="*/ 99 w 799"/>
                <a:gd name="T93" fmla="*/ 130 h 72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729"/>
                <a:gd name="T143" fmla="*/ 799 w 799"/>
                <a:gd name="T144" fmla="*/ 729 h 72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729">
                  <a:moveTo>
                    <a:pt x="99" y="130"/>
                  </a:moveTo>
                  <a:lnTo>
                    <a:pt x="131" y="130"/>
                  </a:lnTo>
                  <a:lnTo>
                    <a:pt x="155" y="148"/>
                  </a:lnTo>
                  <a:lnTo>
                    <a:pt x="155" y="160"/>
                  </a:lnTo>
                  <a:lnTo>
                    <a:pt x="155" y="183"/>
                  </a:lnTo>
                  <a:lnTo>
                    <a:pt x="146" y="199"/>
                  </a:lnTo>
                  <a:lnTo>
                    <a:pt x="131" y="204"/>
                  </a:lnTo>
                  <a:lnTo>
                    <a:pt x="141" y="229"/>
                  </a:lnTo>
                  <a:lnTo>
                    <a:pt x="160" y="247"/>
                  </a:lnTo>
                  <a:lnTo>
                    <a:pt x="184" y="226"/>
                  </a:lnTo>
                  <a:lnTo>
                    <a:pt x="197" y="213"/>
                  </a:lnTo>
                  <a:lnTo>
                    <a:pt x="220" y="191"/>
                  </a:lnTo>
                  <a:lnTo>
                    <a:pt x="220" y="165"/>
                  </a:lnTo>
                  <a:lnTo>
                    <a:pt x="240" y="156"/>
                  </a:lnTo>
                  <a:lnTo>
                    <a:pt x="272" y="138"/>
                  </a:lnTo>
                  <a:lnTo>
                    <a:pt x="296" y="108"/>
                  </a:lnTo>
                  <a:lnTo>
                    <a:pt x="301" y="95"/>
                  </a:lnTo>
                  <a:lnTo>
                    <a:pt x="305" y="30"/>
                  </a:lnTo>
                  <a:lnTo>
                    <a:pt x="324" y="22"/>
                  </a:lnTo>
                  <a:lnTo>
                    <a:pt x="351" y="26"/>
                  </a:lnTo>
                  <a:lnTo>
                    <a:pt x="351" y="48"/>
                  </a:lnTo>
                  <a:lnTo>
                    <a:pt x="348" y="83"/>
                  </a:lnTo>
                  <a:lnTo>
                    <a:pt x="371" y="100"/>
                  </a:lnTo>
                  <a:lnTo>
                    <a:pt x="389" y="113"/>
                  </a:lnTo>
                  <a:lnTo>
                    <a:pt x="394" y="126"/>
                  </a:lnTo>
                  <a:lnTo>
                    <a:pt x="413" y="135"/>
                  </a:lnTo>
                  <a:lnTo>
                    <a:pt x="450" y="95"/>
                  </a:lnTo>
                  <a:lnTo>
                    <a:pt x="474" y="105"/>
                  </a:lnTo>
                  <a:lnTo>
                    <a:pt x="488" y="86"/>
                  </a:lnTo>
                  <a:lnTo>
                    <a:pt x="483" y="70"/>
                  </a:lnTo>
                  <a:lnTo>
                    <a:pt x="506" y="26"/>
                  </a:lnTo>
                  <a:lnTo>
                    <a:pt x="521" y="5"/>
                  </a:lnTo>
                  <a:lnTo>
                    <a:pt x="544" y="0"/>
                  </a:lnTo>
                  <a:lnTo>
                    <a:pt x="568" y="5"/>
                  </a:lnTo>
                  <a:lnTo>
                    <a:pt x="582" y="35"/>
                  </a:lnTo>
                  <a:lnTo>
                    <a:pt x="601" y="56"/>
                  </a:lnTo>
                  <a:lnTo>
                    <a:pt x="629" y="73"/>
                  </a:lnTo>
                  <a:lnTo>
                    <a:pt x="638" y="86"/>
                  </a:lnTo>
                  <a:lnTo>
                    <a:pt x="634" y="108"/>
                  </a:lnTo>
                  <a:lnTo>
                    <a:pt x="634" y="151"/>
                  </a:lnTo>
                  <a:lnTo>
                    <a:pt x="634" y="178"/>
                  </a:lnTo>
                  <a:lnTo>
                    <a:pt x="625" y="204"/>
                  </a:lnTo>
                  <a:lnTo>
                    <a:pt x="625" y="229"/>
                  </a:lnTo>
                  <a:lnTo>
                    <a:pt x="614" y="256"/>
                  </a:lnTo>
                  <a:lnTo>
                    <a:pt x="614" y="299"/>
                  </a:lnTo>
                  <a:lnTo>
                    <a:pt x="614" y="326"/>
                  </a:lnTo>
                  <a:lnTo>
                    <a:pt x="625" y="356"/>
                  </a:lnTo>
                  <a:lnTo>
                    <a:pt x="638" y="364"/>
                  </a:lnTo>
                  <a:lnTo>
                    <a:pt x="661" y="347"/>
                  </a:lnTo>
                  <a:lnTo>
                    <a:pt x="676" y="326"/>
                  </a:lnTo>
                  <a:lnTo>
                    <a:pt x="695" y="338"/>
                  </a:lnTo>
                  <a:lnTo>
                    <a:pt x="690" y="359"/>
                  </a:lnTo>
                  <a:lnTo>
                    <a:pt x="695" y="399"/>
                  </a:lnTo>
                  <a:lnTo>
                    <a:pt x="699" y="416"/>
                  </a:lnTo>
                  <a:lnTo>
                    <a:pt x="685" y="425"/>
                  </a:lnTo>
                  <a:lnTo>
                    <a:pt x="661" y="447"/>
                  </a:lnTo>
                  <a:lnTo>
                    <a:pt x="648" y="469"/>
                  </a:lnTo>
                  <a:lnTo>
                    <a:pt x="643" y="490"/>
                  </a:lnTo>
                  <a:lnTo>
                    <a:pt x="652" y="520"/>
                  </a:lnTo>
                  <a:lnTo>
                    <a:pt x="672" y="533"/>
                  </a:lnTo>
                  <a:lnTo>
                    <a:pt x="685" y="520"/>
                  </a:lnTo>
                  <a:lnTo>
                    <a:pt x="704" y="524"/>
                  </a:lnTo>
                  <a:lnTo>
                    <a:pt x="695" y="537"/>
                  </a:lnTo>
                  <a:lnTo>
                    <a:pt x="704" y="568"/>
                  </a:lnTo>
                  <a:lnTo>
                    <a:pt x="713" y="580"/>
                  </a:lnTo>
                  <a:lnTo>
                    <a:pt x="737" y="598"/>
                  </a:lnTo>
                  <a:lnTo>
                    <a:pt x="751" y="611"/>
                  </a:lnTo>
                  <a:lnTo>
                    <a:pt x="769" y="628"/>
                  </a:lnTo>
                  <a:lnTo>
                    <a:pt x="784" y="645"/>
                  </a:lnTo>
                  <a:lnTo>
                    <a:pt x="798" y="655"/>
                  </a:lnTo>
                  <a:lnTo>
                    <a:pt x="780" y="663"/>
                  </a:lnTo>
                  <a:lnTo>
                    <a:pt x="713" y="663"/>
                  </a:lnTo>
                  <a:lnTo>
                    <a:pt x="695" y="672"/>
                  </a:lnTo>
                  <a:lnTo>
                    <a:pt x="667" y="668"/>
                  </a:lnTo>
                  <a:lnTo>
                    <a:pt x="629" y="642"/>
                  </a:lnTo>
                  <a:lnTo>
                    <a:pt x="611" y="650"/>
                  </a:lnTo>
                  <a:lnTo>
                    <a:pt x="591" y="658"/>
                  </a:lnTo>
                  <a:lnTo>
                    <a:pt x="578" y="655"/>
                  </a:lnTo>
                  <a:lnTo>
                    <a:pt x="553" y="633"/>
                  </a:lnTo>
                  <a:lnTo>
                    <a:pt x="544" y="637"/>
                  </a:lnTo>
                  <a:lnTo>
                    <a:pt x="526" y="642"/>
                  </a:lnTo>
                  <a:lnTo>
                    <a:pt x="502" y="633"/>
                  </a:lnTo>
                  <a:lnTo>
                    <a:pt x="465" y="615"/>
                  </a:lnTo>
                  <a:lnTo>
                    <a:pt x="432" y="593"/>
                  </a:lnTo>
                  <a:lnTo>
                    <a:pt x="404" y="568"/>
                  </a:lnTo>
                  <a:lnTo>
                    <a:pt x="389" y="572"/>
                  </a:lnTo>
                  <a:lnTo>
                    <a:pt x="375" y="580"/>
                  </a:lnTo>
                  <a:lnTo>
                    <a:pt x="357" y="580"/>
                  </a:lnTo>
                  <a:lnTo>
                    <a:pt x="328" y="563"/>
                  </a:lnTo>
                  <a:lnTo>
                    <a:pt x="310" y="555"/>
                  </a:lnTo>
                  <a:lnTo>
                    <a:pt x="296" y="559"/>
                  </a:lnTo>
                  <a:lnTo>
                    <a:pt x="281" y="563"/>
                  </a:lnTo>
                  <a:lnTo>
                    <a:pt x="272" y="572"/>
                  </a:lnTo>
                  <a:lnTo>
                    <a:pt x="263" y="585"/>
                  </a:lnTo>
                  <a:lnTo>
                    <a:pt x="268" y="611"/>
                  </a:lnTo>
                  <a:lnTo>
                    <a:pt x="263" y="633"/>
                  </a:lnTo>
                  <a:lnTo>
                    <a:pt x="254" y="668"/>
                  </a:lnTo>
                  <a:lnTo>
                    <a:pt x="245" y="680"/>
                  </a:lnTo>
                  <a:lnTo>
                    <a:pt x="230" y="702"/>
                  </a:lnTo>
                  <a:lnTo>
                    <a:pt x="225" y="711"/>
                  </a:lnTo>
                  <a:lnTo>
                    <a:pt x="207" y="728"/>
                  </a:lnTo>
                  <a:lnTo>
                    <a:pt x="202" y="720"/>
                  </a:lnTo>
                  <a:lnTo>
                    <a:pt x="193" y="711"/>
                  </a:lnTo>
                  <a:lnTo>
                    <a:pt x="193" y="672"/>
                  </a:lnTo>
                  <a:lnTo>
                    <a:pt x="122" y="598"/>
                  </a:lnTo>
                  <a:lnTo>
                    <a:pt x="108" y="559"/>
                  </a:lnTo>
                  <a:lnTo>
                    <a:pt x="85" y="559"/>
                  </a:lnTo>
                  <a:lnTo>
                    <a:pt x="65" y="559"/>
                  </a:lnTo>
                  <a:lnTo>
                    <a:pt x="56" y="563"/>
                  </a:lnTo>
                  <a:lnTo>
                    <a:pt x="42" y="563"/>
                  </a:lnTo>
                  <a:lnTo>
                    <a:pt x="29" y="550"/>
                  </a:lnTo>
                  <a:lnTo>
                    <a:pt x="18" y="542"/>
                  </a:lnTo>
                  <a:lnTo>
                    <a:pt x="18" y="520"/>
                  </a:lnTo>
                  <a:lnTo>
                    <a:pt x="18" y="485"/>
                  </a:lnTo>
                  <a:lnTo>
                    <a:pt x="5" y="477"/>
                  </a:lnTo>
                  <a:lnTo>
                    <a:pt x="0" y="469"/>
                  </a:lnTo>
                  <a:lnTo>
                    <a:pt x="9" y="459"/>
                  </a:lnTo>
                  <a:lnTo>
                    <a:pt x="23" y="442"/>
                  </a:lnTo>
                  <a:lnTo>
                    <a:pt x="33" y="437"/>
                  </a:lnTo>
                  <a:lnTo>
                    <a:pt x="56" y="442"/>
                  </a:lnTo>
                  <a:lnTo>
                    <a:pt x="79" y="455"/>
                  </a:lnTo>
                  <a:lnTo>
                    <a:pt x="94" y="442"/>
                  </a:lnTo>
                  <a:lnTo>
                    <a:pt x="103" y="429"/>
                  </a:lnTo>
                  <a:lnTo>
                    <a:pt x="103" y="420"/>
                  </a:lnTo>
                  <a:lnTo>
                    <a:pt x="90" y="399"/>
                  </a:lnTo>
                  <a:lnTo>
                    <a:pt x="65" y="372"/>
                  </a:lnTo>
                  <a:lnTo>
                    <a:pt x="61" y="351"/>
                  </a:lnTo>
                  <a:lnTo>
                    <a:pt x="56" y="321"/>
                  </a:lnTo>
                  <a:lnTo>
                    <a:pt x="33" y="299"/>
                  </a:lnTo>
                  <a:lnTo>
                    <a:pt x="33" y="278"/>
                  </a:lnTo>
                  <a:lnTo>
                    <a:pt x="38" y="259"/>
                  </a:lnTo>
                  <a:lnTo>
                    <a:pt x="33" y="243"/>
                  </a:lnTo>
                  <a:lnTo>
                    <a:pt x="23" y="234"/>
                  </a:lnTo>
                  <a:lnTo>
                    <a:pt x="29" y="221"/>
                  </a:lnTo>
                  <a:lnTo>
                    <a:pt x="33" y="213"/>
                  </a:lnTo>
                  <a:lnTo>
                    <a:pt x="42" y="213"/>
                  </a:lnTo>
                  <a:lnTo>
                    <a:pt x="61" y="213"/>
                  </a:lnTo>
                  <a:lnTo>
                    <a:pt x="85" y="191"/>
                  </a:lnTo>
                  <a:lnTo>
                    <a:pt x="94" y="169"/>
                  </a:lnTo>
                  <a:lnTo>
                    <a:pt x="94" y="160"/>
                  </a:lnTo>
                  <a:lnTo>
                    <a:pt x="99" y="130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6" name="Freeform 21"/>
            <p:cNvSpPr>
              <a:spLocks/>
            </p:cNvSpPr>
            <p:nvPr/>
          </p:nvSpPr>
          <p:spPr bwMode="auto">
            <a:xfrm>
              <a:off x="2732" y="127"/>
              <a:ext cx="626" cy="521"/>
            </a:xfrm>
            <a:custGeom>
              <a:avLst/>
              <a:gdLst>
                <a:gd name="T0" fmla="*/ 5 w 626"/>
                <a:gd name="T1" fmla="*/ 130 h 521"/>
                <a:gd name="T2" fmla="*/ 56 w 626"/>
                <a:gd name="T3" fmla="*/ 91 h 521"/>
                <a:gd name="T4" fmla="*/ 47 w 626"/>
                <a:gd name="T5" fmla="*/ 61 h 521"/>
                <a:gd name="T6" fmla="*/ 122 w 626"/>
                <a:gd name="T7" fmla="*/ 13 h 521"/>
                <a:gd name="T8" fmla="*/ 131 w 626"/>
                <a:gd name="T9" fmla="*/ 43 h 521"/>
                <a:gd name="T10" fmla="*/ 239 w 626"/>
                <a:gd name="T11" fmla="*/ 73 h 521"/>
                <a:gd name="T12" fmla="*/ 282 w 626"/>
                <a:gd name="T13" fmla="*/ 56 h 521"/>
                <a:gd name="T14" fmla="*/ 357 w 626"/>
                <a:gd name="T15" fmla="*/ 17 h 521"/>
                <a:gd name="T16" fmla="*/ 422 w 626"/>
                <a:gd name="T17" fmla="*/ 43 h 521"/>
                <a:gd name="T18" fmla="*/ 489 w 626"/>
                <a:gd name="T19" fmla="*/ 17 h 521"/>
                <a:gd name="T20" fmla="*/ 535 w 626"/>
                <a:gd name="T21" fmla="*/ 8 h 521"/>
                <a:gd name="T22" fmla="*/ 546 w 626"/>
                <a:gd name="T23" fmla="*/ 52 h 521"/>
                <a:gd name="T24" fmla="*/ 573 w 626"/>
                <a:gd name="T25" fmla="*/ 86 h 521"/>
                <a:gd name="T26" fmla="*/ 602 w 626"/>
                <a:gd name="T27" fmla="*/ 135 h 521"/>
                <a:gd name="T28" fmla="*/ 625 w 626"/>
                <a:gd name="T29" fmla="*/ 183 h 521"/>
                <a:gd name="T30" fmla="*/ 564 w 626"/>
                <a:gd name="T31" fmla="*/ 199 h 521"/>
                <a:gd name="T32" fmla="*/ 508 w 626"/>
                <a:gd name="T33" fmla="*/ 247 h 521"/>
                <a:gd name="T34" fmla="*/ 460 w 626"/>
                <a:gd name="T35" fmla="*/ 273 h 521"/>
                <a:gd name="T36" fmla="*/ 413 w 626"/>
                <a:gd name="T37" fmla="*/ 294 h 521"/>
                <a:gd name="T38" fmla="*/ 433 w 626"/>
                <a:gd name="T39" fmla="*/ 321 h 521"/>
                <a:gd name="T40" fmla="*/ 465 w 626"/>
                <a:gd name="T41" fmla="*/ 347 h 521"/>
                <a:gd name="T42" fmla="*/ 437 w 626"/>
                <a:gd name="T43" fmla="*/ 372 h 521"/>
                <a:gd name="T44" fmla="*/ 404 w 626"/>
                <a:gd name="T45" fmla="*/ 382 h 521"/>
                <a:gd name="T46" fmla="*/ 399 w 626"/>
                <a:gd name="T47" fmla="*/ 416 h 521"/>
                <a:gd name="T48" fmla="*/ 372 w 626"/>
                <a:gd name="T49" fmla="*/ 429 h 521"/>
                <a:gd name="T50" fmla="*/ 329 w 626"/>
                <a:gd name="T51" fmla="*/ 420 h 521"/>
                <a:gd name="T52" fmla="*/ 296 w 626"/>
                <a:gd name="T53" fmla="*/ 442 h 521"/>
                <a:gd name="T54" fmla="*/ 268 w 626"/>
                <a:gd name="T55" fmla="*/ 490 h 521"/>
                <a:gd name="T56" fmla="*/ 239 w 626"/>
                <a:gd name="T57" fmla="*/ 507 h 521"/>
                <a:gd name="T58" fmla="*/ 183 w 626"/>
                <a:gd name="T59" fmla="*/ 515 h 521"/>
                <a:gd name="T60" fmla="*/ 151 w 626"/>
                <a:gd name="T61" fmla="*/ 498 h 521"/>
                <a:gd name="T62" fmla="*/ 117 w 626"/>
                <a:gd name="T63" fmla="*/ 507 h 521"/>
                <a:gd name="T64" fmla="*/ 99 w 626"/>
                <a:gd name="T65" fmla="*/ 490 h 521"/>
                <a:gd name="T66" fmla="*/ 79 w 626"/>
                <a:gd name="T67" fmla="*/ 507 h 521"/>
                <a:gd name="T68" fmla="*/ 52 w 626"/>
                <a:gd name="T69" fmla="*/ 515 h 521"/>
                <a:gd name="T70" fmla="*/ 38 w 626"/>
                <a:gd name="T71" fmla="*/ 485 h 521"/>
                <a:gd name="T72" fmla="*/ 43 w 626"/>
                <a:gd name="T73" fmla="*/ 429 h 521"/>
                <a:gd name="T74" fmla="*/ 56 w 626"/>
                <a:gd name="T75" fmla="*/ 372 h 521"/>
                <a:gd name="T76" fmla="*/ 56 w 626"/>
                <a:gd name="T77" fmla="*/ 334 h 521"/>
                <a:gd name="T78" fmla="*/ 61 w 626"/>
                <a:gd name="T79" fmla="*/ 273 h 521"/>
                <a:gd name="T80" fmla="*/ 66 w 626"/>
                <a:gd name="T81" fmla="*/ 243 h 521"/>
                <a:gd name="T82" fmla="*/ 32 w 626"/>
                <a:gd name="T83" fmla="*/ 221 h 521"/>
                <a:gd name="T84" fmla="*/ 9 w 626"/>
                <a:gd name="T85" fmla="*/ 191 h 52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26"/>
                <a:gd name="T130" fmla="*/ 0 h 521"/>
                <a:gd name="T131" fmla="*/ 626 w 626"/>
                <a:gd name="T132" fmla="*/ 521 h 52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26" h="521">
                  <a:moveTo>
                    <a:pt x="0" y="165"/>
                  </a:moveTo>
                  <a:lnTo>
                    <a:pt x="5" y="130"/>
                  </a:lnTo>
                  <a:lnTo>
                    <a:pt x="23" y="116"/>
                  </a:lnTo>
                  <a:lnTo>
                    <a:pt x="56" y="91"/>
                  </a:lnTo>
                  <a:lnTo>
                    <a:pt x="61" y="78"/>
                  </a:lnTo>
                  <a:lnTo>
                    <a:pt x="47" y="61"/>
                  </a:lnTo>
                  <a:lnTo>
                    <a:pt x="108" y="0"/>
                  </a:lnTo>
                  <a:lnTo>
                    <a:pt x="122" y="13"/>
                  </a:lnTo>
                  <a:lnTo>
                    <a:pt x="131" y="30"/>
                  </a:lnTo>
                  <a:lnTo>
                    <a:pt x="131" y="43"/>
                  </a:lnTo>
                  <a:lnTo>
                    <a:pt x="165" y="52"/>
                  </a:lnTo>
                  <a:lnTo>
                    <a:pt x="239" y="73"/>
                  </a:lnTo>
                  <a:lnTo>
                    <a:pt x="244" y="78"/>
                  </a:lnTo>
                  <a:lnTo>
                    <a:pt x="282" y="56"/>
                  </a:lnTo>
                  <a:lnTo>
                    <a:pt x="329" y="17"/>
                  </a:lnTo>
                  <a:lnTo>
                    <a:pt x="357" y="17"/>
                  </a:lnTo>
                  <a:lnTo>
                    <a:pt x="386" y="35"/>
                  </a:lnTo>
                  <a:lnTo>
                    <a:pt x="422" y="43"/>
                  </a:lnTo>
                  <a:lnTo>
                    <a:pt x="470" y="30"/>
                  </a:lnTo>
                  <a:lnTo>
                    <a:pt x="489" y="17"/>
                  </a:lnTo>
                  <a:lnTo>
                    <a:pt x="512" y="17"/>
                  </a:lnTo>
                  <a:lnTo>
                    <a:pt x="535" y="8"/>
                  </a:lnTo>
                  <a:lnTo>
                    <a:pt x="550" y="30"/>
                  </a:lnTo>
                  <a:lnTo>
                    <a:pt x="546" y="52"/>
                  </a:lnTo>
                  <a:lnTo>
                    <a:pt x="550" y="78"/>
                  </a:lnTo>
                  <a:lnTo>
                    <a:pt x="573" y="86"/>
                  </a:lnTo>
                  <a:lnTo>
                    <a:pt x="593" y="108"/>
                  </a:lnTo>
                  <a:lnTo>
                    <a:pt x="602" y="135"/>
                  </a:lnTo>
                  <a:lnTo>
                    <a:pt x="625" y="165"/>
                  </a:lnTo>
                  <a:lnTo>
                    <a:pt x="625" y="183"/>
                  </a:lnTo>
                  <a:lnTo>
                    <a:pt x="593" y="186"/>
                  </a:lnTo>
                  <a:lnTo>
                    <a:pt x="564" y="199"/>
                  </a:lnTo>
                  <a:lnTo>
                    <a:pt x="535" y="226"/>
                  </a:lnTo>
                  <a:lnTo>
                    <a:pt x="508" y="247"/>
                  </a:lnTo>
                  <a:lnTo>
                    <a:pt x="485" y="264"/>
                  </a:lnTo>
                  <a:lnTo>
                    <a:pt x="460" y="273"/>
                  </a:lnTo>
                  <a:lnTo>
                    <a:pt x="422" y="277"/>
                  </a:lnTo>
                  <a:lnTo>
                    <a:pt x="413" y="294"/>
                  </a:lnTo>
                  <a:lnTo>
                    <a:pt x="418" y="312"/>
                  </a:lnTo>
                  <a:lnTo>
                    <a:pt x="433" y="321"/>
                  </a:lnTo>
                  <a:lnTo>
                    <a:pt x="451" y="329"/>
                  </a:lnTo>
                  <a:lnTo>
                    <a:pt x="465" y="347"/>
                  </a:lnTo>
                  <a:lnTo>
                    <a:pt x="456" y="355"/>
                  </a:lnTo>
                  <a:lnTo>
                    <a:pt x="437" y="372"/>
                  </a:lnTo>
                  <a:lnTo>
                    <a:pt x="418" y="377"/>
                  </a:lnTo>
                  <a:lnTo>
                    <a:pt x="404" y="382"/>
                  </a:lnTo>
                  <a:lnTo>
                    <a:pt x="409" y="399"/>
                  </a:lnTo>
                  <a:lnTo>
                    <a:pt x="399" y="416"/>
                  </a:lnTo>
                  <a:lnTo>
                    <a:pt x="390" y="429"/>
                  </a:lnTo>
                  <a:lnTo>
                    <a:pt x="372" y="429"/>
                  </a:lnTo>
                  <a:lnTo>
                    <a:pt x="352" y="425"/>
                  </a:lnTo>
                  <a:lnTo>
                    <a:pt x="329" y="420"/>
                  </a:lnTo>
                  <a:lnTo>
                    <a:pt x="305" y="420"/>
                  </a:lnTo>
                  <a:lnTo>
                    <a:pt x="296" y="442"/>
                  </a:lnTo>
                  <a:lnTo>
                    <a:pt x="287" y="464"/>
                  </a:lnTo>
                  <a:lnTo>
                    <a:pt x="268" y="490"/>
                  </a:lnTo>
                  <a:lnTo>
                    <a:pt x="253" y="503"/>
                  </a:lnTo>
                  <a:lnTo>
                    <a:pt x="239" y="507"/>
                  </a:lnTo>
                  <a:lnTo>
                    <a:pt x="212" y="515"/>
                  </a:lnTo>
                  <a:lnTo>
                    <a:pt x="183" y="515"/>
                  </a:lnTo>
                  <a:lnTo>
                    <a:pt x="165" y="507"/>
                  </a:lnTo>
                  <a:lnTo>
                    <a:pt x="151" y="498"/>
                  </a:lnTo>
                  <a:lnTo>
                    <a:pt x="131" y="503"/>
                  </a:lnTo>
                  <a:lnTo>
                    <a:pt x="117" y="507"/>
                  </a:lnTo>
                  <a:lnTo>
                    <a:pt x="113" y="498"/>
                  </a:lnTo>
                  <a:lnTo>
                    <a:pt x="99" y="490"/>
                  </a:lnTo>
                  <a:lnTo>
                    <a:pt x="90" y="498"/>
                  </a:lnTo>
                  <a:lnTo>
                    <a:pt x="79" y="507"/>
                  </a:lnTo>
                  <a:lnTo>
                    <a:pt x="66" y="520"/>
                  </a:lnTo>
                  <a:lnTo>
                    <a:pt x="52" y="515"/>
                  </a:lnTo>
                  <a:lnTo>
                    <a:pt x="43" y="498"/>
                  </a:lnTo>
                  <a:lnTo>
                    <a:pt x="38" y="485"/>
                  </a:lnTo>
                  <a:lnTo>
                    <a:pt x="43" y="459"/>
                  </a:lnTo>
                  <a:lnTo>
                    <a:pt x="43" y="429"/>
                  </a:lnTo>
                  <a:lnTo>
                    <a:pt x="47" y="404"/>
                  </a:lnTo>
                  <a:lnTo>
                    <a:pt x="56" y="372"/>
                  </a:lnTo>
                  <a:lnTo>
                    <a:pt x="56" y="355"/>
                  </a:lnTo>
                  <a:lnTo>
                    <a:pt x="56" y="334"/>
                  </a:lnTo>
                  <a:lnTo>
                    <a:pt x="56" y="312"/>
                  </a:lnTo>
                  <a:lnTo>
                    <a:pt x="61" y="273"/>
                  </a:lnTo>
                  <a:lnTo>
                    <a:pt x="70" y="256"/>
                  </a:lnTo>
                  <a:lnTo>
                    <a:pt x="66" y="243"/>
                  </a:lnTo>
                  <a:lnTo>
                    <a:pt x="52" y="229"/>
                  </a:lnTo>
                  <a:lnTo>
                    <a:pt x="32" y="221"/>
                  </a:lnTo>
                  <a:lnTo>
                    <a:pt x="14" y="199"/>
                  </a:lnTo>
                  <a:lnTo>
                    <a:pt x="9" y="191"/>
                  </a:lnTo>
                  <a:lnTo>
                    <a:pt x="0" y="165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7" name="Freeform 22"/>
            <p:cNvSpPr>
              <a:spLocks/>
            </p:cNvSpPr>
            <p:nvPr/>
          </p:nvSpPr>
          <p:spPr bwMode="auto">
            <a:xfrm>
              <a:off x="3300" y="339"/>
              <a:ext cx="422" cy="417"/>
            </a:xfrm>
            <a:custGeom>
              <a:avLst/>
              <a:gdLst>
                <a:gd name="T0" fmla="*/ 135 w 422"/>
                <a:gd name="T1" fmla="*/ 13 h 417"/>
                <a:gd name="T2" fmla="*/ 149 w 422"/>
                <a:gd name="T3" fmla="*/ 0 h 417"/>
                <a:gd name="T4" fmla="*/ 214 w 422"/>
                <a:gd name="T5" fmla="*/ 17 h 417"/>
                <a:gd name="T6" fmla="*/ 290 w 422"/>
                <a:gd name="T7" fmla="*/ 38 h 417"/>
                <a:gd name="T8" fmla="*/ 403 w 422"/>
                <a:gd name="T9" fmla="*/ 87 h 417"/>
                <a:gd name="T10" fmla="*/ 407 w 422"/>
                <a:gd name="T11" fmla="*/ 113 h 417"/>
                <a:gd name="T12" fmla="*/ 374 w 422"/>
                <a:gd name="T13" fmla="*/ 126 h 417"/>
                <a:gd name="T14" fmla="*/ 360 w 422"/>
                <a:gd name="T15" fmla="*/ 160 h 417"/>
                <a:gd name="T16" fmla="*/ 403 w 422"/>
                <a:gd name="T17" fmla="*/ 213 h 417"/>
                <a:gd name="T18" fmla="*/ 379 w 422"/>
                <a:gd name="T19" fmla="*/ 268 h 417"/>
                <a:gd name="T20" fmla="*/ 389 w 422"/>
                <a:gd name="T21" fmla="*/ 316 h 417"/>
                <a:gd name="T22" fmla="*/ 416 w 422"/>
                <a:gd name="T23" fmla="*/ 359 h 417"/>
                <a:gd name="T24" fmla="*/ 421 w 422"/>
                <a:gd name="T25" fmla="*/ 411 h 417"/>
                <a:gd name="T26" fmla="*/ 383 w 422"/>
                <a:gd name="T27" fmla="*/ 416 h 417"/>
                <a:gd name="T28" fmla="*/ 365 w 422"/>
                <a:gd name="T29" fmla="*/ 378 h 417"/>
                <a:gd name="T30" fmla="*/ 342 w 422"/>
                <a:gd name="T31" fmla="*/ 359 h 417"/>
                <a:gd name="T32" fmla="*/ 308 w 422"/>
                <a:gd name="T33" fmla="*/ 386 h 417"/>
                <a:gd name="T34" fmla="*/ 270 w 422"/>
                <a:gd name="T35" fmla="*/ 390 h 417"/>
                <a:gd name="T36" fmla="*/ 229 w 422"/>
                <a:gd name="T37" fmla="*/ 381 h 417"/>
                <a:gd name="T38" fmla="*/ 205 w 422"/>
                <a:gd name="T39" fmla="*/ 381 h 417"/>
                <a:gd name="T40" fmla="*/ 173 w 422"/>
                <a:gd name="T41" fmla="*/ 356 h 417"/>
                <a:gd name="T42" fmla="*/ 144 w 422"/>
                <a:gd name="T43" fmla="*/ 334 h 417"/>
                <a:gd name="T44" fmla="*/ 97 w 422"/>
                <a:gd name="T45" fmla="*/ 351 h 417"/>
                <a:gd name="T46" fmla="*/ 66 w 422"/>
                <a:gd name="T47" fmla="*/ 338 h 417"/>
                <a:gd name="T48" fmla="*/ 56 w 422"/>
                <a:gd name="T49" fmla="*/ 308 h 417"/>
                <a:gd name="T50" fmla="*/ 43 w 422"/>
                <a:gd name="T51" fmla="*/ 278 h 417"/>
                <a:gd name="T52" fmla="*/ 18 w 422"/>
                <a:gd name="T53" fmla="*/ 251 h 417"/>
                <a:gd name="T54" fmla="*/ 14 w 422"/>
                <a:gd name="T55" fmla="*/ 234 h 417"/>
                <a:gd name="T56" fmla="*/ 5 w 422"/>
                <a:gd name="T57" fmla="*/ 200 h 417"/>
                <a:gd name="T58" fmla="*/ 14 w 422"/>
                <a:gd name="T59" fmla="*/ 165 h 417"/>
                <a:gd name="T60" fmla="*/ 69 w 422"/>
                <a:gd name="T61" fmla="*/ 95 h 417"/>
                <a:gd name="T62" fmla="*/ 78 w 422"/>
                <a:gd name="T63" fmla="*/ 73 h 417"/>
                <a:gd name="T64" fmla="*/ 112 w 422"/>
                <a:gd name="T65" fmla="*/ 48 h 417"/>
                <a:gd name="T66" fmla="*/ 126 w 422"/>
                <a:gd name="T67" fmla="*/ 35 h 4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22"/>
                <a:gd name="T103" fmla="*/ 0 h 417"/>
                <a:gd name="T104" fmla="*/ 422 w 422"/>
                <a:gd name="T105" fmla="*/ 417 h 4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22" h="417">
                  <a:moveTo>
                    <a:pt x="139" y="13"/>
                  </a:moveTo>
                  <a:lnTo>
                    <a:pt x="135" y="13"/>
                  </a:lnTo>
                  <a:lnTo>
                    <a:pt x="139" y="17"/>
                  </a:lnTo>
                  <a:lnTo>
                    <a:pt x="149" y="0"/>
                  </a:lnTo>
                  <a:lnTo>
                    <a:pt x="177" y="5"/>
                  </a:lnTo>
                  <a:lnTo>
                    <a:pt x="214" y="17"/>
                  </a:lnTo>
                  <a:lnTo>
                    <a:pt x="275" y="43"/>
                  </a:lnTo>
                  <a:lnTo>
                    <a:pt x="290" y="38"/>
                  </a:lnTo>
                  <a:lnTo>
                    <a:pt x="374" y="70"/>
                  </a:lnTo>
                  <a:lnTo>
                    <a:pt x="403" y="87"/>
                  </a:lnTo>
                  <a:lnTo>
                    <a:pt x="412" y="100"/>
                  </a:lnTo>
                  <a:lnTo>
                    <a:pt x="407" y="113"/>
                  </a:lnTo>
                  <a:lnTo>
                    <a:pt x="392" y="121"/>
                  </a:lnTo>
                  <a:lnTo>
                    <a:pt x="374" y="126"/>
                  </a:lnTo>
                  <a:lnTo>
                    <a:pt x="355" y="135"/>
                  </a:lnTo>
                  <a:lnTo>
                    <a:pt x="360" y="160"/>
                  </a:lnTo>
                  <a:lnTo>
                    <a:pt x="398" y="191"/>
                  </a:lnTo>
                  <a:lnTo>
                    <a:pt x="403" y="213"/>
                  </a:lnTo>
                  <a:lnTo>
                    <a:pt x="398" y="238"/>
                  </a:lnTo>
                  <a:lnTo>
                    <a:pt x="379" y="268"/>
                  </a:lnTo>
                  <a:lnTo>
                    <a:pt x="369" y="295"/>
                  </a:lnTo>
                  <a:lnTo>
                    <a:pt x="389" y="316"/>
                  </a:lnTo>
                  <a:lnTo>
                    <a:pt x="412" y="346"/>
                  </a:lnTo>
                  <a:lnTo>
                    <a:pt x="416" y="359"/>
                  </a:lnTo>
                  <a:lnTo>
                    <a:pt x="421" y="399"/>
                  </a:lnTo>
                  <a:lnTo>
                    <a:pt x="421" y="411"/>
                  </a:lnTo>
                  <a:lnTo>
                    <a:pt x="407" y="416"/>
                  </a:lnTo>
                  <a:lnTo>
                    <a:pt x="383" y="416"/>
                  </a:lnTo>
                  <a:lnTo>
                    <a:pt x="374" y="403"/>
                  </a:lnTo>
                  <a:lnTo>
                    <a:pt x="365" y="378"/>
                  </a:lnTo>
                  <a:lnTo>
                    <a:pt x="351" y="359"/>
                  </a:lnTo>
                  <a:lnTo>
                    <a:pt x="342" y="359"/>
                  </a:lnTo>
                  <a:lnTo>
                    <a:pt x="327" y="368"/>
                  </a:lnTo>
                  <a:lnTo>
                    <a:pt x="308" y="386"/>
                  </a:lnTo>
                  <a:lnTo>
                    <a:pt x="299" y="390"/>
                  </a:lnTo>
                  <a:lnTo>
                    <a:pt x="270" y="390"/>
                  </a:lnTo>
                  <a:lnTo>
                    <a:pt x="257" y="381"/>
                  </a:lnTo>
                  <a:lnTo>
                    <a:pt x="229" y="381"/>
                  </a:lnTo>
                  <a:lnTo>
                    <a:pt x="214" y="386"/>
                  </a:lnTo>
                  <a:lnTo>
                    <a:pt x="205" y="381"/>
                  </a:lnTo>
                  <a:lnTo>
                    <a:pt x="191" y="373"/>
                  </a:lnTo>
                  <a:lnTo>
                    <a:pt x="173" y="356"/>
                  </a:lnTo>
                  <a:lnTo>
                    <a:pt x="159" y="338"/>
                  </a:lnTo>
                  <a:lnTo>
                    <a:pt x="144" y="334"/>
                  </a:lnTo>
                  <a:lnTo>
                    <a:pt x="116" y="346"/>
                  </a:lnTo>
                  <a:lnTo>
                    <a:pt x="97" y="351"/>
                  </a:lnTo>
                  <a:lnTo>
                    <a:pt x="83" y="351"/>
                  </a:lnTo>
                  <a:lnTo>
                    <a:pt x="66" y="338"/>
                  </a:lnTo>
                  <a:lnTo>
                    <a:pt x="56" y="321"/>
                  </a:lnTo>
                  <a:lnTo>
                    <a:pt x="56" y="308"/>
                  </a:lnTo>
                  <a:lnTo>
                    <a:pt x="56" y="290"/>
                  </a:lnTo>
                  <a:lnTo>
                    <a:pt x="43" y="278"/>
                  </a:lnTo>
                  <a:lnTo>
                    <a:pt x="32" y="260"/>
                  </a:lnTo>
                  <a:lnTo>
                    <a:pt x="18" y="251"/>
                  </a:lnTo>
                  <a:lnTo>
                    <a:pt x="9" y="251"/>
                  </a:lnTo>
                  <a:lnTo>
                    <a:pt x="14" y="234"/>
                  </a:lnTo>
                  <a:lnTo>
                    <a:pt x="9" y="221"/>
                  </a:lnTo>
                  <a:lnTo>
                    <a:pt x="5" y="200"/>
                  </a:lnTo>
                  <a:lnTo>
                    <a:pt x="0" y="182"/>
                  </a:lnTo>
                  <a:lnTo>
                    <a:pt x="14" y="165"/>
                  </a:lnTo>
                  <a:lnTo>
                    <a:pt x="43" y="135"/>
                  </a:lnTo>
                  <a:lnTo>
                    <a:pt x="69" y="95"/>
                  </a:lnTo>
                  <a:lnTo>
                    <a:pt x="78" y="91"/>
                  </a:lnTo>
                  <a:lnTo>
                    <a:pt x="78" y="73"/>
                  </a:lnTo>
                  <a:lnTo>
                    <a:pt x="92" y="60"/>
                  </a:lnTo>
                  <a:lnTo>
                    <a:pt x="112" y="48"/>
                  </a:lnTo>
                  <a:lnTo>
                    <a:pt x="135" y="43"/>
                  </a:lnTo>
                  <a:lnTo>
                    <a:pt x="126" y="35"/>
                  </a:lnTo>
                  <a:lnTo>
                    <a:pt x="139" y="13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538" name="Freeform 23"/>
            <p:cNvSpPr>
              <a:spLocks/>
            </p:cNvSpPr>
            <p:nvPr/>
          </p:nvSpPr>
          <p:spPr bwMode="auto">
            <a:xfrm>
              <a:off x="2804" y="300"/>
              <a:ext cx="702" cy="733"/>
            </a:xfrm>
            <a:custGeom>
              <a:avLst/>
              <a:gdLst>
                <a:gd name="T0" fmla="*/ 593 w 702"/>
                <a:gd name="T1" fmla="*/ 5 h 733"/>
                <a:gd name="T2" fmla="*/ 649 w 702"/>
                <a:gd name="T3" fmla="*/ 38 h 733"/>
                <a:gd name="T4" fmla="*/ 626 w 702"/>
                <a:gd name="T5" fmla="*/ 78 h 733"/>
                <a:gd name="T6" fmla="*/ 575 w 702"/>
                <a:gd name="T7" fmla="*/ 113 h 733"/>
                <a:gd name="T8" fmla="*/ 562 w 702"/>
                <a:gd name="T9" fmla="*/ 134 h 733"/>
                <a:gd name="T10" fmla="*/ 520 w 702"/>
                <a:gd name="T11" fmla="*/ 186 h 733"/>
                <a:gd name="T12" fmla="*/ 501 w 702"/>
                <a:gd name="T13" fmla="*/ 239 h 733"/>
                <a:gd name="T14" fmla="*/ 501 w 702"/>
                <a:gd name="T15" fmla="*/ 286 h 733"/>
                <a:gd name="T16" fmla="*/ 548 w 702"/>
                <a:gd name="T17" fmla="*/ 325 h 733"/>
                <a:gd name="T18" fmla="*/ 557 w 702"/>
                <a:gd name="T19" fmla="*/ 368 h 733"/>
                <a:gd name="T20" fmla="*/ 602 w 702"/>
                <a:gd name="T21" fmla="*/ 385 h 733"/>
                <a:gd name="T22" fmla="*/ 654 w 702"/>
                <a:gd name="T23" fmla="*/ 377 h 733"/>
                <a:gd name="T24" fmla="*/ 701 w 702"/>
                <a:gd name="T25" fmla="*/ 428 h 733"/>
                <a:gd name="T26" fmla="*/ 613 w 702"/>
                <a:gd name="T27" fmla="*/ 450 h 733"/>
                <a:gd name="T28" fmla="*/ 477 w 702"/>
                <a:gd name="T29" fmla="*/ 498 h 733"/>
                <a:gd name="T30" fmla="*/ 463 w 702"/>
                <a:gd name="T31" fmla="*/ 559 h 733"/>
                <a:gd name="T32" fmla="*/ 468 w 702"/>
                <a:gd name="T33" fmla="*/ 649 h 733"/>
                <a:gd name="T34" fmla="*/ 501 w 702"/>
                <a:gd name="T35" fmla="*/ 715 h 733"/>
                <a:gd name="T36" fmla="*/ 450 w 702"/>
                <a:gd name="T37" fmla="*/ 727 h 733"/>
                <a:gd name="T38" fmla="*/ 416 w 702"/>
                <a:gd name="T39" fmla="*/ 680 h 733"/>
                <a:gd name="T40" fmla="*/ 337 w 702"/>
                <a:gd name="T41" fmla="*/ 676 h 733"/>
                <a:gd name="T42" fmla="*/ 290 w 702"/>
                <a:gd name="T43" fmla="*/ 680 h 733"/>
                <a:gd name="T44" fmla="*/ 229 w 702"/>
                <a:gd name="T45" fmla="*/ 680 h 733"/>
                <a:gd name="T46" fmla="*/ 192 w 702"/>
                <a:gd name="T47" fmla="*/ 667 h 733"/>
                <a:gd name="T48" fmla="*/ 150 w 702"/>
                <a:gd name="T49" fmla="*/ 641 h 733"/>
                <a:gd name="T50" fmla="*/ 94 w 702"/>
                <a:gd name="T51" fmla="*/ 584 h 733"/>
                <a:gd name="T52" fmla="*/ 56 w 702"/>
                <a:gd name="T53" fmla="*/ 550 h 733"/>
                <a:gd name="T54" fmla="*/ 52 w 702"/>
                <a:gd name="T55" fmla="*/ 516 h 733"/>
                <a:gd name="T56" fmla="*/ 14 w 702"/>
                <a:gd name="T57" fmla="*/ 506 h 733"/>
                <a:gd name="T58" fmla="*/ 5 w 702"/>
                <a:gd name="T59" fmla="*/ 455 h 733"/>
                <a:gd name="T60" fmla="*/ 38 w 702"/>
                <a:gd name="T61" fmla="*/ 416 h 733"/>
                <a:gd name="T62" fmla="*/ 47 w 702"/>
                <a:gd name="T63" fmla="*/ 377 h 733"/>
                <a:gd name="T64" fmla="*/ 52 w 702"/>
                <a:gd name="T65" fmla="*/ 338 h 733"/>
                <a:gd name="T66" fmla="*/ 103 w 702"/>
                <a:gd name="T67" fmla="*/ 342 h 733"/>
                <a:gd name="T68" fmla="*/ 182 w 702"/>
                <a:gd name="T69" fmla="*/ 325 h 733"/>
                <a:gd name="T70" fmla="*/ 225 w 702"/>
                <a:gd name="T71" fmla="*/ 269 h 733"/>
                <a:gd name="T72" fmla="*/ 276 w 702"/>
                <a:gd name="T73" fmla="*/ 251 h 733"/>
                <a:gd name="T74" fmla="*/ 319 w 702"/>
                <a:gd name="T75" fmla="*/ 256 h 733"/>
                <a:gd name="T76" fmla="*/ 337 w 702"/>
                <a:gd name="T77" fmla="*/ 204 h 733"/>
                <a:gd name="T78" fmla="*/ 393 w 702"/>
                <a:gd name="T79" fmla="*/ 173 h 733"/>
                <a:gd name="T80" fmla="*/ 360 w 702"/>
                <a:gd name="T81" fmla="*/ 148 h 733"/>
                <a:gd name="T82" fmla="*/ 346 w 702"/>
                <a:gd name="T83" fmla="*/ 126 h 733"/>
                <a:gd name="T84" fmla="*/ 346 w 702"/>
                <a:gd name="T85" fmla="*/ 104 h 733"/>
                <a:gd name="T86" fmla="*/ 393 w 702"/>
                <a:gd name="T87" fmla="*/ 95 h 733"/>
                <a:gd name="T88" fmla="*/ 436 w 702"/>
                <a:gd name="T89" fmla="*/ 73 h 733"/>
                <a:gd name="T90" fmla="*/ 483 w 702"/>
                <a:gd name="T91" fmla="*/ 35 h 733"/>
                <a:gd name="T92" fmla="*/ 524 w 702"/>
                <a:gd name="T93" fmla="*/ 17 h 73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02"/>
                <a:gd name="T142" fmla="*/ 0 h 733"/>
                <a:gd name="T143" fmla="*/ 702 w 702"/>
                <a:gd name="T144" fmla="*/ 733 h 73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02" h="733">
                  <a:moveTo>
                    <a:pt x="548" y="8"/>
                  </a:moveTo>
                  <a:lnTo>
                    <a:pt x="575" y="0"/>
                  </a:lnTo>
                  <a:lnTo>
                    <a:pt x="593" y="5"/>
                  </a:lnTo>
                  <a:lnTo>
                    <a:pt x="622" y="17"/>
                  </a:lnTo>
                  <a:lnTo>
                    <a:pt x="649" y="30"/>
                  </a:lnTo>
                  <a:lnTo>
                    <a:pt x="649" y="38"/>
                  </a:lnTo>
                  <a:lnTo>
                    <a:pt x="640" y="48"/>
                  </a:lnTo>
                  <a:lnTo>
                    <a:pt x="622" y="70"/>
                  </a:lnTo>
                  <a:lnTo>
                    <a:pt x="626" y="78"/>
                  </a:lnTo>
                  <a:lnTo>
                    <a:pt x="607" y="83"/>
                  </a:lnTo>
                  <a:lnTo>
                    <a:pt x="593" y="95"/>
                  </a:lnTo>
                  <a:lnTo>
                    <a:pt x="575" y="113"/>
                  </a:lnTo>
                  <a:lnTo>
                    <a:pt x="570" y="121"/>
                  </a:lnTo>
                  <a:lnTo>
                    <a:pt x="575" y="130"/>
                  </a:lnTo>
                  <a:lnTo>
                    <a:pt x="562" y="134"/>
                  </a:lnTo>
                  <a:lnTo>
                    <a:pt x="553" y="151"/>
                  </a:lnTo>
                  <a:lnTo>
                    <a:pt x="538" y="164"/>
                  </a:lnTo>
                  <a:lnTo>
                    <a:pt x="520" y="186"/>
                  </a:lnTo>
                  <a:lnTo>
                    <a:pt x="506" y="204"/>
                  </a:lnTo>
                  <a:lnTo>
                    <a:pt x="497" y="216"/>
                  </a:lnTo>
                  <a:lnTo>
                    <a:pt x="501" y="239"/>
                  </a:lnTo>
                  <a:lnTo>
                    <a:pt x="510" y="256"/>
                  </a:lnTo>
                  <a:lnTo>
                    <a:pt x="506" y="269"/>
                  </a:lnTo>
                  <a:lnTo>
                    <a:pt x="501" y="286"/>
                  </a:lnTo>
                  <a:lnTo>
                    <a:pt x="524" y="299"/>
                  </a:lnTo>
                  <a:lnTo>
                    <a:pt x="538" y="316"/>
                  </a:lnTo>
                  <a:lnTo>
                    <a:pt x="548" y="325"/>
                  </a:lnTo>
                  <a:lnTo>
                    <a:pt x="553" y="334"/>
                  </a:lnTo>
                  <a:lnTo>
                    <a:pt x="548" y="350"/>
                  </a:lnTo>
                  <a:lnTo>
                    <a:pt x="557" y="368"/>
                  </a:lnTo>
                  <a:lnTo>
                    <a:pt x="566" y="385"/>
                  </a:lnTo>
                  <a:lnTo>
                    <a:pt x="579" y="394"/>
                  </a:lnTo>
                  <a:lnTo>
                    <a:pt x="602" y="385"/>
                  </a:lnTo>
                  <a:lnTo>
                    <a:pt x="622" y="377"/>
                  </a:lnTo>
                  <a:lnTo>
                    <a:pt x="636" y="368"/>
                  </a:lnTo>
                  <a:lnTo>
                    <a:pt x="654" y="377"/>
                  </a:lnTo>
                  <a:lnTo>
                    <a:pt x="668" y="394"/>
                  </a:lnTo>
                  <a:lnTo>
                    <a:pt x="687" y="412"/>
                  </a:lnTo>
                  <a:lnTo>
                    <a:pt x="701" y="428"/>
                  </a:lnTo>
                  <a:lnTo>
                    <a:pt x="678" y="438"/>
                  </a:lnTo>
                  <a:lnTo>
                    <a:pt x="636" y="442"/>
                  </a:lnTo>
                  <a:lnTo>
                    <a:pt x="613" y="450"/>
                  </a:lnTo>
                  <a:lnTo>
                    <a:pt x="553" y="463"/>
                  </a:lnTo>
                  <a:lnTo>
                    <a:pt x="510" y="481"/>
                  </a:lnTo>
                  <a:lnTo>
                    <a:pt x="477" y="498"/>
                  </a:lnTo>
                  <a:lnTo>
                    <a:pt x="463" y="506"/>
                  </a:lnTo>
                  <a:lnTo>
                    <a:pt x="463" y="528"/>
                  </a:lnTo>
                  <a:lnTo>
                    <a:pt x="463" y="559"/>
                  </a:lnTo>
                  <a:lnTo>
                    <a:pt x="450" y="616"/>
                  </a:lnTo>
                  <a:lnTo>
                    <a:pt x="445" y="632"/>
                  </a:lnTo>
                  <a:lnTo>
                    <a:pt x="468" y="649"/>
                  </a:lnTo>
                  <a:lnTo>
                    <a:pt x="501" y="680"/>
                  </a:lnTo>
                  <a:lnTo>
                    <a:pt x="506" y="697"/>
                  </a:lnTo>
                  <a:lnTo>
                    <a:pt x="501" y="715"/>
                  </a:lnTo>
                  <a:lnTo>
                    <a:pt x="477" y="724"/>
                  </a:lnTo>
                  <a:lnTo>
                    <a:pt x="450" y="732"/>
                  </a:lnTo>
                  <a:lnTo>
                    <a:pt x="450" y="727"/>
                  </a:lnTo>
                  <a:lnTo>
                    <a:pt x="436" y="710"/>
                  </a:lnTo>
                  <a:lnTo>
                    <a:pt x="427" y="689"/>
                  </a:lnTo>
                  <a:lnTo>
                    <a:pt x="416" y="680"/>
                  </a:lnTo>
                  <a:lnTo>
                    <a:pt x="389" y="671"/>
                  </a:lnTo>
                  <a:lnTo>
                    <a:pt x="360" y="667"/>
                  </a:lnTo>
                  <a:lnTo>
                    <a:pt x="337" y="676"/>
                  </a:lnTo>
                  <a:lnTo>
                    <a:pt x="328" y="689"/>
                  </a:lnTo>
                  <a:lnTo>
                    <a:pt x="310" y="694"/>
                  </a:lnTo>
                  <a:lnTo>
                    <a:pt x="290" y="680"/>
                  </a:lnTo>
                  <a:lnTo>
                    <a:pt x="267" y="680"/>
                  </a:lnTo>
                  <a:lnTo>
                    <a:pt x="243" y="684"/>
                  </a:lnTo>
                  <a:lnTo>
                    <a:pt x="229" y="680"/>
                  </a:lnTo>
                  <a:lnTo>
                    <a:pt x="211" y="676"/>
                  </a:lnTo>
                  <a:lnTo>
                    <a:pt x="196" y="671"/>
                  </a:lnTo>
                  <a:lnTo>
                    <a:pt x="192" y="667"/>
                  </a:lnTo>
                  <a:lnTo>
                    <a:pt x="178" y="662"/>
                  </a:lnTo>
                  <a:lnTo>
                    <a:pt x="159" y="654"/>
                  </a:lnTo>
                  <a:lnTo>
                    <a:pt x="150" y="641"/>
                  </a:lnTo>
                  <a:lnTo>
                    <a:pt x="126" y="616"/>
                  </a:lnTo>
                  <a:lnTo>
                    <a:pt x="112" y="602"/>
                  </a:lnTo>
                  <a:lnTo>
                    <a:pt x="94" y="584"/>
                  </a:lnTo>
                  <a:lnTo>
                    <a:pt x="79" y="576"/>
                  </a:lnTo>
                  <a:lnTo>
                    <a:pt x="65" y="563"/>
                  </a:lnTo>
                  <a:lnTo>
                    <a:pt x="56" y="550"/>
                  </a:lnTo>
                  <a:lnTo>
                    <a:pt x="56" y="541"/>
                  </a:lnTo>
                  <a:lnTo>
                    <a:pt x="52" y="520"/>
                  </a:lnTo>
                  <a:lnTo>
                    <a:pt x="52" y="516"/>
                  </a:lnTo>
                  <a:lnTo>
                    <a:pt x="42" y="511"/>
                  </a:lnTo>
                  <a:lnTo>
                    <a:pt x="29" y="520"/>
                  </a:lnTo>
                  <a:lnTo>
                    <a:pt x="14" y="506"/>
                  </a:lnTo>
                  <a:lnTo>
                    <a:pt x="9" y="490"/>
                  </a:lnTo>
                  <a:lnTo>
                    <a:pt x="0" y="472"/>
                  </a:lnTo>
                  <a:lnTo>
                    <a:pt x="5" y="455"/>
                  </a:lnTo>
                  <a:lnTo>
                    <a:pt x="9" y="442"/>
                  </a:lnTo>
                  <a:lnTo>
                    <a:pt x="23" y="428"/>
                  </a:lnTo>
                  <a:lnTo>
                    <a:pt x="38" y="416"/>
                  </a:lnTo>
                  <a:lnTo>
                    <a:pt x="56" y="403"/>
                  </a:lnTo>
                  <a:lnTo>
                    <a:pt x="52" y="390"/>
                  </a:lnTo>
                  <a:lnTo>
                    <a:pt x="47" y="377"/>
                  </a:lnTo>
                  <a:lnTo>
                    <a:pt x="47" y="360"/>
                  </a:lnTo>
                  <a:lnTo>
                    <a:pt x="47" y="347"/>
                  </a:lnTo>
                  <a:lnTo>
                    <a:pt x="52" y="338"/>
                  </a:lnTo>
                  <a:lnTo>
                    <a:pt x="75" y="320"/>
                  </a:lnTo>
                  <a:lnTo>
                    <a:pt x="94" y="338"/>
                  </a:lnTo>
                  <a:lnTo>
                    <a:pt x="103" y="342"/>
                  </a:lnTo>
                  <a:lnTo>
                    <a:pt x="131" y="342"/>
                  </a:lnTo>
                  <a:lnTo>
                    <a:pt x="169" y="334"/>
                  </a:lnTo>
                  <a:lnTo>
                    <a:pt x="182" y="325"/>
                  </a:lnTo>
                  <a:lnTo>
                    <a:pt x="196" y="312"/>
                  </a:lnTo>
                  <a:lnTo>
                    <a:pt x="211" y="294"/>
                  </a:lnTo>
                  <a:lnTo>
                    <a:pt x="225" y="269"/>
                  </a:lnTo>
                  <a:lnTo>
                    <a:pt x="229" y="247"/>
                  </a:lnTo>
                  <a:lnTo>
                    <a:pt x="258" y="242"/>
                  </a:lnTo>
                  <a:lnTo>
                    <a:pt x="276" y="251"/>
                  </a:lnTo>
                  <a:lnTo>
                    <a:pt x="295" y="256"/>
                  </a:lnTo>
                  <a:lnTo>
                    <a:pt x="310" y="256"/>
                  </a:lnTo>
                  <a:lnTo>
                    <a:pt x="319" y="256"/>
                  </a:lnTo>
                  <a:lnTo>
                    <a:pt x="337" y="221"/>
                  </a:lnTo>
                  <a:lnTo>
                    <a:pt x="328" y="212"/>
                  </a:lnTo>
                  <a:lnTo>
                    <a:pt x="337" y="204"/>
                  </a:lnTo>
                  <a:lnTo>
                    <a:pt x="346" y="204"/>
                  </a:lnTo>
                  <a:lnTo>
                    <a:pt x="356" y="204"/>
                  </a:lnTo>
                  <a:lnTo>
                    <a:pt x="393" y="173"/>
                  </a:lnTo>
                  <a:lnTo>
                    <a:pt x="389" y="164"/>
                  </a:lnTo>
                  <a:lnTo>
                    <a:pt x="380" y="156"/>
                  </a:lnTo>
                  <a:lnTo>
                    <a:pt x="360" y="148"/>
                  </a:lnTo>
                  <a:lnTo>
                    <a:pt x="351" y="139"/>
                  </a:lnTo>
                  <a:lnTo>
                    <a:pt x="346" y="134"/>
                  </a:lnTo>
                  <a:lnTo>
                    <a:pt x="346" y="126"/>
                  </a:lnTo>
                  <a:lnTo>
                    <a:pt x="342" y="121"/>
                  </a:lnTo>
                  <a:lnTo>
                    <a:pt x="342" y="108"/>
                  </a:lnTo>
                  <a:lnTo>
                    <a:pt x="346" y="104"/>
                  </a:lnTo>
                  <a:lnTo>
                    <a:pt x="356" y="104"/>
                  </a:lnTo>
                  <a:lnTo>
                    <a:pt x="380" y="95"/>
                  </a:lnTo>
                  <a:lnTo>
                    <a:pt x="393" y="95"/>
                  </a:lnTo>
                  <a:lnTo>
                    <a:pt x="412" y="91"/>
                  </a:lnTo>
                  <a:lnTo>
                    <a:pt x="421" y="83"/>
                  </a:lnTo>
                  <a:lnTo>
                    <a:pt x="436" y="73"/>
                  </a:lnTo>
                  <a:lnTo>
                    <a:pt x="450" y="61"/>
                  </a:lnTo>
                  <a:lnTo>
                    <a:pt x="468" y="48"/>
                  </a:lnTo>
                  <a:lnTo>
                    <a:pt x="483" y="35"/>
                  </a:lnTo>
                  <a:lnTo>
                    <a:pt x="492" y="26"/>
                  </a:lnTo>
                  <a:lnTo>
                    <a:pt x="506" y="17"/>
                  </a:lnTo>
                  <a:lnTo>
                    <a:pt x="524" y="17"/>
                  </a:lnTo>
                  <a:lnTo>
                    <a:pt x="548" y="8"/>
                  </a:lnTo>
                </a:path>
              </a:pathLst>
            </a:custGeom>
            <a:solidFill>
              <a:srgbClr val="8C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63498" name="Picture 31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08" y="2279756"/>
            <a:ext cx="25876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3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733" y="2276581"/>
            <a:ext cx="258763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00" name="Picture 33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9307" y="3645006"/>
            <a:ext cx="26193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01" name="Picture 3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558" y="3284643"/>
            <a:ext cx="2571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02" name="Picture 35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258" y="3932343"/>
            <a:ext cx="2587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03" name="Picture 3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8958" y="4221268"/>
            <a:ext cx="2587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5" name="Line 38"/>
          <p:cNvSpPr>
            <a:spLocks noChangeShapeType="1"/>
          </p:cNvSpPr>
          <p:nvPr/>
        </p:nvSpPr>
        <p:spPr bwMode="auto">
          <a:xfrm>
            <a:off x="1467952" y="2483995"/>
            <a:ext cx="477937" cy="9107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3506" name="Line 39"/>
          <p:cNvSpPr>
            <a:spLocks noChangeShapeType="1"/>
          </p:cNvSpPr>
          <p:nvPr/>
        </p:nvSpPr>
        <p:spPr bwMode="auto">
          <a:xfrm>
            <a:off x="835770" y="2504106"/>
            <a:ext cx="1057377" cy="908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3510" name="Line 43"/>
          <p:cNvSpPr>
            <a:spLocks noChangeShapeType="1"/>
          </p:cNvSpPr>
          <p:nvPr/>
        </p:nvSpPr>
        <p:spPr bwMode="auto">
          <a:xfrm>
            <a:off x="1945889" y="3522449"/>
            <a:ext cx="223894" cy="293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3512" name="Line 45"/>
          <p:cNvSpPr>
            <a:spLocks noChangeShapeType="1"/>
          </p:cNvSpPr>
          <p:nvPr/>
        </p:nvSpPr>
        <p:spPr bwMode="auto">
          <a:xfrm>
            <a:off x="2023396" y="3522449"/>
            <a:ext cx="492583" cy="5013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63513" name="Picture 4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4133" y="3573568"/>
            <a:ext cx="2587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15" name="Line 49"/>
          <p:cNvSpPr>
            <a:spLocks noChangeShapeType="1"/>
          </p:cNvSpPr>
          <p:nvPr/>
        </p:nvSpPr>
        <p:spPr bwMode="auto">
          <a:xfrm>
            <a:off x="2054862" y="3522448"/>
            <a:ext cx="1116505" cy="7962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63516" name="AutoShape 54"/>
          <p:cNvSpPr>
            <a:spLocks noChangeAspect="1" noChangeArrowheads="1"/>
          </p:cNvSpPr>
          <p:nvPr/>
        </p:nvSpPr>
        <p:spPr bwMode="auto">
          <a:xfrm>
            <a:off x="4023995" y="4192364"/>
            <a:ext cx="90297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1800">
              <a:latin typeface="Trebuchet MS" panose="020B0603020202020204" pitchFamily="34" charset="0"/>
            </a:endParaRPr>
          </a:p>
        </p:txBody>
      </p:sp>
      <p:sp>
        <p:nvSpPr>
          <p:cNvPr id="63517" name="Line 58"/>
          <p:cNvSpPr>
            <a:spLocks noChangeShapeType="1"/>
          </p:cNvSpPr>
          <p:nvPr/>
        </p:nvSpPr>
        <p:spPr bwMode="auto">
          <a:xfrm>
            <a:off x="2023397" y="3484447"/>
            <a:ext cx="705198" cy="1605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53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183563" y="6353175"/>
            <a:ext cx="23114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2EFB55-B492-41BD-AD93-93799DBAAA80}" type="slidenum">
              <a:rPr lang="cs-CZ" altLang="it-IT" sz="1400">
                <a:solidFill>
                  <a:srgbClr val="003366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r>
              <a:rPr lang="it-IT" altLang="it-IT" sz="1400" dirty="0">
                <a:solidFill>
                  <a:srgbClr val="003366"/>
                </a:solidFill>
                <a:latin typeface="Calibri" panose="020F0502020204030204" pitchFamily="34" charset="0"/>
              </a:rPr>
              <a:t>/50</a:t>
            </a:r>
            <a:endParaRPr lang="cs-CZ" altLang="it-IT" sz="1400" dirty="0">
              <a:solidFill>
                <a:srgbClr val="003366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Titolo 1"/>
          <p:cNvSpPr txBox="1">
            <a:spLocks/>
          </p:cNvSpPr>
          <p:nvPr/>
        </p:nvSpPr>
        <p:spPr>
          <a:xfrm>
            <a:off x="512251" y="832023"/>
            <a:ext cx="10892627" cy="11780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mr-IN" altLang="x-none" sz="4000" dirty="0" smtClean="0"/>
              <a:t>…</a:t>
            </a:r>
            <a:r>
              <a:rPr lang="it-IT" altLang="x-none" sz="4000" dirty="0" smtClean="0"/>
              <a:t> e pure distribuito !!!</a:t>
            </a:r>
            <a:endParaRPr lang="it-IT" sz="4000" dirty="0"/>
          </a:p>
        </p:txBody>
      </p:sp>
      <p:graphicFrame>
        <p:nvGraphicFramePr>
          <p:cNvPr id="56" name="Tabella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86648"/>
              </p:ext>
            </p:extLst>
          </p:nvPr>
        </p:nvGraphicFramePr>
        <p:xfrm>
          <a:off x="5042558" y="2806574"/>
          <a:ext cx="6934393" cy="3403502"/>
        </p:xfrm>
        <a:graphic>
          <a:graphicData uri="http://schemas.openxmlformats.org/drawingml/2006/table">
            <a:tbl>
              <a:tblPr/>
              <a:tblGrid>
                <a:gridCol w="23119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0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19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68489"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it-IT" altLang="it-IT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Presse </a:t>
                      </a: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b="0" kern="12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n.    153</a:t>
                      </a: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6524"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it-IT" altLang="it-IT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Robot </a:t>
                      </a: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800" b="0" kern="1200" dirty="0"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n. 1303</a:t>
                      </a: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68489"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it-IT" altLang="it-IT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Stazioni di verniciatura</a:t>
                      </a: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altLang="it-IT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itchFamily="34" charset="0"/>
                        <a:cs typeface="Arial" charset="0"/>
                      </a:endParaRP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altLang="it-IT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 pitchFamily="34" charset="0"/>
                          <a:cs typeface="Arial" charset="0"/>
                        </a:rPr>
                        <a:t>n.       8</a:t>
                      </a:r>
                    </a:p>
                  </a:txBody>
                  <a:tcPr marL="91436" marR="91436" marT="45727" marB="4572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8" name="Immagin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6843" y="5261268"/>
            <a:ext cx="845821" cy="71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2327" y="2907064"/>
            <a:ext cx="856323" cy="90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9" descr="Risultati immagini per comau robot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6843" y="4100525"/>
            <a:ext cx="867292" cy="8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66539805-DF69-408D-A951-431A12F94B18" descr="0F1F95CB-D658-4FAE-B52E-9F07E9486CE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9509" y="1736334"/>
            <a:ext cx="3745454" cy="91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Actor</a:t>
            </a:r>
            <a:r>
              <a:rPr lang="it-IT" dirty="0" smtClean="0"/>
              <a:t> model &amp; AKKA.NET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r>
              <a:rPr lang="it-IT" sz="3200" dirty="0" smtClean="0"/>
              <a:t>Semplifica la realizzazione di sistemi: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Scalabili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Concorrenti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Elevate prestazioni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Bassa latenza</a:t>
            </a: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Actor</a:t>
            </a:r>
            <a:r>
              <a:rPr lang="it-IT" dirty="0" smtClean="0"/>
              <a:t> model &amp; AKKA.NET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7"/>
            <a:ext cx="7634738" cy="2678567"/>
          </a:xfrm>
        </p:spPr>
        <p:txBody>
          <a:bodyPr>
            <a:noAutofit/>
          </a:bodyPr>
          <a:lstStyle/>
          <a:p>
            <a:r>
              <a:rPr lang="it-IT" sz="3600" dirty="0" smtClean="0"/>
              <a:t>Semplifica la realizzazione di sistemi</a:t>
            </a:r>
            <a:endParaRPr lang="it-IT" sz="36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</a:t>
            </a:r>
            <a:r>
              <a:rPr lang="it-IT" sz="3200" dirty="0"/>
              <a:t>Test (</a:t>
            </a:r>
            <a:r>
              <a:rPr lang="it-IT" sz="3200" dirty="0" err="1"/>
              <a:t>TestKit</a:t>
            </a:r>
            <a:r>
              <a:rPr lang="it-IT" sz="3200" dirty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</a:t>
            </a:r>
            <a:r>
              <a:rPr lang="it-IT" sz="3200" dirty="0" err="1"/>
              <a:t>Persistence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</a:t>
            </a:r>
            <a:r>
              <a:rPr lang="it-IT" sz="3200" dirty="0" err="1"/>
              <a:t>Logger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5232038" y="2827929"/>
            <a:ext cx="6959961" cy="30604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DI (</a:t>
            </a:r>
            <a:r>
              <a:rPr lang="it-IT" sz="3200" dirty="0" err="1" smtClean="0"/>
              <a:t>Dependency</a:t>
            </a:r>
            <a:r>
              <a:rPr lang="it-IT" sz="3200" dirty="0" smtClean="0"/>
              <a:t> </a:t>
            </a:r>
            <a:r>
              <a:rPr lang="it-IT" sz="3200" dirty="0" err="1" smtClean="0"/>
              <a:t>Injection</a:t>
            </a:r>
            <a:r>
              <a:rPr lang="it-IT" sz="3200" dirty="0" smtClean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Test (</a:t>
            </a:r>
            <a:r>
              <a:rPr lang="it-IT" sz="3200" dirty="0" err="1" smtClean="0"/>
              <a:t>TestKit</a:t>
            </a:r>
            <a:r>
              <a:rPr lang="it-IT" sz="3200" dirty="0" smtClean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</a:t>
            </a:r>
            <a:r>
              <a:rPr lang="it-IT" sz="3200" dirty="0" err="1" smtClean="0"/>
              <a:t>Persistence</a:t>
            </a:r>
            <a:endParaRPr lang="it-IT" sz="3200" dirty="0" smtClean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err="1" smtClean="0"/>
              <a:t>Akka</a:t>
            </a:r>
            <a:r>
              <a:rPr lang="it-IT" sz="3200" dirty="0" smtClean="0"/>
              <a:t> </a:t>
            </a:r>
            <a:r>
              <a:rPr lang="it-IT" sz="3200" dirty="0" err="1" smtClean="0"/>
              <a:t>Logger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5784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L’</a:t>
            </a:r>
            <a:r>
              <a:rPr lang="it-IT" dirty="0" err="1" smtClean="0"/>
              <a:t>Actor</a:t>
            </a:r>
            <a:r>
              <a:rPr lang="it-IT" dirty="0" smtClean="0"/>
              <a:t> Model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1973 </a:t>
            </a:r>
            <a:r>
              <a:rPr lang="it-IT" sz="2800" dirty="0"/>
              <a:t>Carl </a:t>
            </a:r>
            <a:r>
              <a:rPr lang="it-IT" sz="2800" dirty="0" smtClean="0"/>
              <a:t>Hewitt definisce l’</a:t>
            </a:r>
            <a:r>
              <a:rPr lang="it-IT" sz="2800" dirty="0" err="1" smtClean="0"/>
              <a:t>Actor</a:t>
            </a:r>
            <a:r>
              <a:rPr lang="it-IT" sz="2800" dirty="0" smtClean="0"/>
              <a:t> model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L’</a:t>
            </a:r>
            <a:r>
              <a:rPr lang="it-IT" sz="2800" dirty="0" err="1"/>
              <a:t>A</a:t>
            </a:r>
            <a:r>
              <a:rPr lang="it-IT" sz="2800" dirty="0" err="1" smtClean="0"/>
              <a:t>ctor</a:t>
            </a:r>
            <a:r>
              <a:rPr lang="it-IT" sz="2800" dirty="0" smtClean="0"/>
              <a:t> </a:t>
            </a:r>
            <a:r>
              <a:rPr lang="it-IT" sz="2800" dirty="0"/>
              <a:t>model </a:t>
            </a:r>
            <a:r>
              <a:rPr lang="it-IT" sz="2800" dirty="0" smtClean="0"/>
              <a:t>è un modello concettuale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Ha a che fare con la computazione concorrente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Definisce regole generali per come debbano interagire i componenti di un sistema e più sistemi tra di loro.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Origine in </a:t>
            </a:r>
            <a:r>
              <a:rPr lang="it-IT" sz="2800" dirty="0" err="1" smtClean="0"/>
              <a:t>Erlang</a:t>
            </a: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4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Ambiti applicativi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Applicazioni transazionali (Finanziarie, social </a:t>
            </a:r>
            <a:r>
              <a:rPr lang="it-IT" dirty="0"/>
              <a:t>media, </a:t>
            </a:r>
            <a:r>
              <a:rPr lang="it-IT" dirty="0" err="1"/>
              <a:t>telecom</a:t>
            </a:r>
            <a:r>
              <a:rPr lang="it-IT" dirty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Batch (Divisione del carico di lavoro tra più attori)</a:t>
            </a:r>
            <a:endParaRPr lang="it-IT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err="1" smtClean="0"/>
              <a:t>Microservices</a:t>
            </a:r>
            <a:r>
              <a:rPr lang="it-IT" dirty="0" smtClean="0"/>
              <a:t> </a:t>
            </a:r>
            <a:r>
              <a:rPr lang="it-IT" dirty="0"/>
              <a:t>(REST, </a:t>
            </a:r>
            <a:r>
              <a:rPr lang="it-IT" dirty="0" err="1" smtClean="0"/>
              <a:t>GraphQL</a:t>
            </a:r>
            <a:r>
              <a:rPr lang="it-IT" dirty="0" smtClean="0"/>
              <a:t>, </a:t>
            </a:r>
            <a:r>
              <a:rPr lang="it-IT" dirty="0"/>
              <a:t>System </a:t>
            </a:r>
            <a:r>
              <a:rPr lang="it-IT" dirty="0" err="1"/>
              <a:t>integration</a:t>
            </a:r>
            <a:r>
              <a:rPr lang="it-IT" dirty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Comunicazioni </a:t>
            </a:r>
            <a:r>
              <a:rPr lang="it-IT" dirty="0"/>
              <a:t>(</a:t>
            </a:r>
            <a:r>
              <a:rPr lang="it-IT" dirty="0" smtClean="0"/>
              <a:t>Chat, notifiche Real time)</a:t>
            </a:r>
            <a:endParaRPr lang="it-IT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Gioco (Multiplayer)</a:t>
            </a:r>
            <a:endParaRPr lang="it-IT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Elaborazione numerica (Business intelligence</a:t>
            </a:r>
            <a:r>
              <a:rPr lang="it-IT" dirty="0"/>
              <a:t>, data </a:t>
            </a:r>
            <a:r>
              <a:rPr lang="it-IT" dirty="0" err="1"/>
              <a:t>mining</a:t>
            </a:r>
            <a:r>
              <a:rPr lang="it-IT" dirty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err="1" smtClean="0"/>
              <a:t>IoT</a:t>
            </a:r>
            <a:r>
              <a:rPr lang="it-IT" dirty="0" smtClean="0"/>
              <a:t> (</a:t>
            </a:r>
            <a:r>
              <a:rPr lang="it-IT" dirty="0" err="1" smtClean="0"/>
              <a:t>Ingestion</a:t>
            </a:r>
            <a:r>
              <a:rPr lang="it-IT" dirty="0" smtClean="0"/>
              <a:t> del flusso di dati)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775969" y="434890"/>
            <a:ext cx="7817525" cy="1794778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DEV012 - AKKA.NET</a:t>
            </a:r>
            <a:br>
              <a:rPr lang="it-IT" dirty="0" smtClean="0"/>
            </a:br>
            <a:r>
              <a:rPr lang="it-IT" dirty="0" smtClean="0"/>
              <a:t>Multithreading &amp; Distributed Programming Made Easy</a:t>
            </a:r>
            <a:endParaRPr lang="it-IT" dirty="0"/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Stefano Del </a:t>
            </a:r>
            <a:r>
              <a:rPr lang="it-IT" dirty="0" smtClean="0"/>
              <a:t>Furia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4294967295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6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Cos’è un </a:t>
            </a:r>
            <a:r>
              <a:rPr lang="it-IT" dirty="0" err="1" smtClean="0"/>
              <a:t>Actor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Tutto è un </a:t>
            </a:r>
            <a:r>
              <a:rPr lang="it-IT" dirty="0" err="1" smtClean="0"/>
              <a:t>Actor</a:t>
            </a:r>
            <a:endParaRPr lang="it-IT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Gli Actors sono “</a:t>
            </a:r>
            <a:r>
              <a:rPr lang="it-IT" dirty="0" err="1" smtClean="0"/>
              <a:t>lazy</a:t>
            </a:r>
            <a:r>
              <a:rPr lang="it-IT" dirty="0" smtClean="0"/>
              <a:t>-by-design”</a:t>
            </a:r>
            <a:endParaRPr lang="it-IT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Unità computazionali primitive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Compiti piccoli e ben definiti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Possibilità di esecuzione locale o distribuita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Ogni istanza di un </a:t>
            </a:r>
            <a:r>
              <a:rPr lang="it-IT" dirty="0" err="1" smtClean="0"/>
              <a:t>actor</a:t>
            </a:r>
            <a:r>
              <a:rPr lang="it-IT" dirty="0" smtClean="0"/>
              <a:t> ha un indirizzo </a:t>
            </a:r>
            <a:r>
              <a:rPr lang="it-IT" dirty="0"/>
              <a:t>(</a:t>
            </a:r>
            <a:r>
              <a:rPr lang="it-IT" dirty="0" err="1"/>
              <a:t>reference</a:t>
            </a:r>
            <a:r>
              <a:rPr lang="it-IT" dirty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 smtClean="0"/>
              <a:t>Gli Actors comunicano via messaggi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Le 4 cose che può fare un </a:t>
            </a:r>
            <a:r>
              <a:rPr lang="it-IT" dirty="0" err="1"/>
              <a:t>A</a:t>
            </a:r>
            <a:r>
              <a:rPr lang="it-IT" dirty="0" err="1" smtClean="0"/>
              <a:t>ctor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Ricevere ed elaborare un messaggio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Creare altri </a:t>
            </a:r>
            <a:r>
              <a:rPr lang="it-IT" sz="3200" dirty="0"/>
              <a:t>A</a:t>
            </a:r>
            <a:r>
              <a:rPr lang="it-IT" sz="3200" dirty="0" smtClean="0"/>
              <a:t>ctors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Inviare messaggi agli altri </a:t>
            </a:r>
            <a:r>
              <a:rPr lang="it-IT" sz="3200" dirty="0"/>
              <a:t>A</a:t>
            </a:r>
            <a:r>
              <a:rPr lang="it-IT" sz="3200" dirty="0" smtClean="0"/>
              <a:t>ctors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Modificare il comportamento per il messaggio successivo (Finite-State-machine)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Actors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Mailbox in ingresso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Stato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Gerarchia degli Actors “figli”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Strategia di Supervisione (</a:t>
            </a:r>
            <a:r>
              <a:rPr lang="it-IT" sz="2800" dirty="0"/>
              <a:t>in </a:t>
            </a:r>
            <a:r>
              <a:rPr lang="it-IT" sz="2800" dirty="0" smtClean="0"/>
              <a:t>caso di “problemi” nei figli)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Comportamento</a:t>
            </a: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Processa sempre un messaggio alla volta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Actors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010033"/>
            <a:ext cx="6985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Gerarchia degli Actors (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context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02" y="2067848"/>
            <a:ext cx="5110370" cy="40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Actors &amp; </a:t>
            </a:r>
            <a:r>
              <a:rPr lang="it-IT" dirty="0" smtClean="0"/>
              <a:t>Messaggi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67" y="2245251"/>
            <a:ext cx="6180640" cy="3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Cos’è un Messaggio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Classe POCO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Le istanze dei messaggi “dovrebbero” essere immutabili</a:t>
            </a:r>
            <a:endParaRPr lang="it-IT" sz="32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Lo scambio dei messaggi è asincrono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8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Primi passi nel mondo degli “Attori”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Creazione dell’</a:t>
            </a:r>
            <a:r>
              <a:rPr lang="it-IT" sz="2800" dirty="0" err="1" smtClean="0"/>
              <a:t>ActorSystem</a:t>
            </a:r>
            <a:endParaRPr lang="it-IT" sz="2800" dirty="0" smtClean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ReceiveActor</a:t>
            </a:r>
            <a:endParaRPr lang="it-IT" sz="2800" dirty="0" smtClean="0"/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400" dirty="0" smtClean="0"/>
              <a:t>Logica nel costruttore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UntypedActor</a:t>
            </a:r>
            <a:endParaRPr lang="it-IT" sz="2800" dirty="0" smtClean="0"/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400" dirty="0" smtClean="0"/>
              <a:t>Logica nel metodo </a:t>
            </a:r>
            <a:r>
              <a:rPr lang="it-IT" sz="2400" dirty="0" err="1" smtClean="0"/>
              <a:t>OnReceive</a:t>
            </a:r>
            <a:endParaRPr lang="it-IT" sz="2400" dirty="0" smtClean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/>
              <a:t>Passaggio di parametri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/>
              <a:t>Contenuto di un </a:t>
            </a:r>
            <a:r>
              <a:rPr lang="it-IT" dirty="0" smtClean="0"/>
              <a:t>messaggio</a:t>
            </a:r>
            <a:endParaRPr lang="it-IT" dirty="0"/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dirty="0"/>
              <a:t>Utilizzo di </a:t>
            </a:r>
            <a:r>
              <a:rPr lang="it-IT" dirty="0" err="1" smtClean="0"/>
              <a:t>Props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Primi passi nel mondo degli “Attori”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Invio di messaggi agli Actors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Tell</a:t>
            </a:r>
            <a:r>
              <a:rPr lang="it-IT" sz="2800" dirty="0" smtClean="0"/>
              <a:t>()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Forward</a:t>
            </a:r>
            <a:r>
              <a:rPr lang="it-IT" sz="2800" dirty="0" smtClean="0"/>
              <a:t>()</a:t>
            </a: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1-2:</a:t>
            </a:r>
            <a:br>
              <a:rPr lang="it-IT" dirty="0" smtClean="0"/>
            </a:br>
            <a:r>
              <a:rPr lang="it-IT" dirty="0" smtClean="0"/>
              <a:t>I miei primi “attori”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err="1" smtClean="0"/>
              <a:t>this.Me</a:t>
            </a:r>
            <a:r>
              <a:rPr lang="it-IT" sz="4800" dirty="0" smtClean="0"/>
              <a:t>()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0600" y="731520"/>
            <a:ext cx="6675634" cy="3470610"/>
          </a:xfrm>
        </p:spPr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@</a:t>
            </a:r>
            <a:r>
              <a:rPr lang="it-IT" b="1" dirty="0" err="1" smtClean="0">
                <a:solidFill>
                  <a:srgbClr val="FF0000"/>
                </a:solidFill>
              </a:rPr>
              <a:t>stenodelfo</a:t>
            </a:r>
            <a:r>
              <a:rPr lang="it-IT" b="1" dirty="0" smtClean="0">
                <a:solidFill>
                  <a:srgbClr val="FF0000"/>
                </a:solidFill>
              </a:rPr>
              <a:t> - </a:t>
            </a:r>
            <a:r>
              <a:rPr lang="it-IT" b="1" dirty="0" err="1" smtClean="0">
                <a:solidFill>
                  <a:srgbClr val="FF0000"/>
                </a:solidFill>
              </a:rPr>
              <a:t>delfuria@gmail.com</a:t>
            </a:r>
            <a:endParaRPr lang="it-IT" b="1" dirty="0">
              <a:solidFill>
                <a:srgbClr val="FF0000"/>
              </a:solidFill>
            </a:endParaRPr>
          </a:p>
          <a:p>
            <a:r>
              <a:rPr lang="it-IT" dirty="0" err="1" smtClean="0"/>
              <a:t>Enthusiastic</a:t>
            </a:r>
            <a:r>
              <a:rPr lang="it-IT" dirty="0" smtClean="0"/>
              <a:t> </a:t>
            </a:r>
            <a:r>
              <a:rPr lang="it-IT" dirty="0" err="1"/>
              <a:t>adopter</a:t>
            </a:r>
            <a:r>
              <a:rPr lang="it-IT" dirty="0"/>
              <a:t> of C# and .</a:t>
            </a:r>
            <a:r>
              <a:rPr lang="it-IT" dirty="0" smtClean="0"/>
              <a:t>NET </a:t>
            </a:r>
            <a:r>
              <a:rPr lang="it-IT" dirty="0" err="1" smtClean="0"/>
              <a:t>since</a:t>
            </a:r>
            <a:r>
              <a:rPr lang="it-IT" dirty="0" smtClean="0"/>
              <a:t> 2001</a:t>
            </a:r>
          </a:p>
          <a:p>
            <a:r>
              <a:rPr lang="it-IT" dirty="0"/>
              <a:t>Software Architect </a:t>
            </a:r>
            <a:r>
              <a:rPr lang="it-IT" dirty="0" smtClean="0"/>
              <a:t>@ STOA</a:t>
            </a:r>
          </a:p>
          <a:p>
            <a:r>
              <a:rPr lang="it-IT" dirty="0"/>
              <a:t>Computer Science </a:t>
            </a:r>
            <a:r>
              <a:rPr lang="it-IT" dirty="0" err="1"/>
              <a:t>T</a:t>
            </a:r>
            <a:r>
              <a:rPr lang="it-IT" dirty="0" err="1" smtClean="0"/>
              <a:t>eacher</a:t>
            </a:r>
            <a:r>
              <a:rPr lang="it-IT" dirty="0" smtClean="0"/>
              <a:t> @ IIS-Rosselli </a:t>
            </a:r>
          </a:p>
          <a:p>
            <a:r>
              <a:rPr lang="it-IT" dirty="0" err="1" smtClean="0"/>
              <a:t>Founder</a:t>
            </a:r>
            <a:r>
              <a:rPr lang="it-IT" dirty="0" smtClean="0"/>
              <a:t> </a:t>
            </a:r>
            <a:r>
              <a:rPr lang="it-IT" dirty="0"/>
              <a:t>of </a:t>
            </a:r>
            <a:r>
              <a:rPr lang="it-IT" dirty="0" err="1" smtClean="0"/>
              <a:t>EduDotNet.It</a:t>
            </a:r>
            <a:r>
              <a:rPr lang="it-IT" dirty="0" smtClean="0"/>
              <a:t> community</a:t>
            </a:r>
          </a:p>
          <a:p>
            <a:r>
              <a:rPr lang="it-IT" dirty="0" err="1" smtClean="0"/>
              <a:t>Drummer</a:t>
            </a:r>
            <a:endParaRPr lang="it-IT" dirty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224" y="3536253"/>
            <a:ext cx="4712412" cy="26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Configurazione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/>
              <a:t>HOCON (Human-</a:t>
            </a:r>
            <a:r>
              <a:rPr lang="it-IT" sz="3200" dirty="0" err="1"/>
              <a:t>Optimized</a:t>
            </a:r>
            <a:r>
              <a:rPr lang="it-IT" sz="3200" dirty="0"/>
              <a:t> </a:t>
            </a:r>
            <a:r>
              <a:rPr lang="it-IT" sz="3200" dirty="0" err="1"/>
              <a:t>Config</a:t>
            </a:r>
            <a:r>
              <a:rPr lang="it-IT" sz="3200" dirty="0"/>
              <a:t> Object </a:t>
            </a:r>
            <a:r>
              <a:rPr lang="it-IT" sz="3200" dirty="0" err="1"/>
              <a:t>Notation</a:t>
            </a:r>
            <a:r>
              <a:rPr lang="it-IT" sz="3200" dirty="0" smtClean="0"/>
              <a:t>)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È un formato di configurazione estensibile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Configura tutto (</a:t>
            </a:r>
            <a:r>
              <a:rPr lang="it-IT" sz="2800" dirty="0" err="1" smtClean="0"/>
              <a:t>logging</a:t>
            </a:r>
            <a:r>
              <a:rPr lang="it-IT" sz="2800" dirty="0" smtClean="0"/>
              <a:t>, networking, </a:t>
            </a:r>
            <a:r>
              <a:rPr lang="it-IT" sz="2800" dirty="0" err="1" smtClean="0"/>
              <a:t>serialization</a:t>
            </a:r>
            <a:r>
              <a:rPr lang="it-IT" sz="2800" dirty="0" smtClean="0"/>
              <a:t>, </a:t>
            </a:r>
            <a:r>
              <a:rPr lang="it-IT" sz="2800" dirty="0" err="1" smtClean="0"/>
              <a:t>etc</a:t>
            </a:r>
            <a:r>
              <a:rPr lang="it-IT" sz="2800" dirty="0" smtClean="0"/>
              <a:t>)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Formato stringa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Utilizzabile anche mediante 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App.config</a:t>
            </a:r>
            <a:endParaRPr lang="it-IT" sz="2800" dirty="0" smtClean="0"/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err="1" smtClean="0"/>
              <a:t>Web.config</a:t>
            </a:r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r>
              <a:rPr lang="it-IT" sz="2800" dirty="0"/>
              <a:t/>
            </a:r>
            <a:br>
              <a:rPr lang="it-IT" sz="2800" dirty="0"/>
            </a:b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Best </a:t>
            </a:r>
            <a:r>
              <a:rPr lang="it-IT" dirty="0" err="1" smtClean="0"/>
              <a:t>practices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Evitare la creazione di più </a:t>
            </a:r>
            <a:r>
              <a:rPr lang="it-IT" sz="3200" dirty="0" err="1" smtClean="0"/>
              <a:t>Actor</a:t>
            </a:r>
            <a:r>
              <a:rPr lang="it-IT" sz="3200" dirty="0" smtClean="0"/>
              <a:t> System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Oggetti “pesanti”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Gestione più complessa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/>
              <a:t>Implementare un ”proprio” </a:t>
            </a:r>
            <a:r>
              <a:rPr lang="it-IT" sz="3200" dirty="0" err="1"/>
              <a:t>ActorSystem</a:t>
            </a:r>
            <a:r>
              <a:rPr lang="it-IT" sz="3200" dirty="0"/>
              <a:t> 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/>
              <a:t>Singleton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/>
              <a:t>Configurazione di default</a:t>
            </a:r>
            <a:endParaRPr lang="it-IT" sz="2800" dirty="0" smtClean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/>
              <a:t>Creare un </a:t>
            </a:r>
            <a:r>
              <a:rPr lang="it-IT" sz="3200" dirty="0" err="1" smtClean="0"/>
              <a:t>logger</a:t>
            </a:r>
            <a:r>
              <a:rPr lang="it-IT" sz="3200" dirty="0" smtClean="0"/>
              <a:t> personalizzato</a:t>
            </a: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3:</a:t>
            </a:r>
            <a:br>
              <a:rPr lang="it-IT" dirty="0" smtClean="0"/>
            </a:br>
            <a:r>
              <a:rPr lang="it-IT" dirty="0" err="1" smtClean="0"/>
              <a:t>ActorSystem</a:t>
            </a:r>
            <a:r>
              <a:rPr lang="it-IT" dirty="0" smtClean="0"/>
              <a:t> base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Costruiamo un sistema “complesso”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174788"/>
            <a:ext cx="10058400" cy="3946612"/>
          </a:xfrm>
        </p:spPr>
        <p:txBody>
          <a:bodyPr>
            <a:noAutofit/>
          </a:bodyPr>
          <a:lstStyle/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Implementare una gerarchia di Actors</a:t>
            </a:r>
          </a:p>
          <a:p>
            <a:pPr marL="901573" lvl="1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2800" dirty="0" smtClean="0"/>
              <a:t>Evitare gerarchie FLAT</a:t>
            </a:r>
            <a:br>
              <a:rPr lang="it-IT" sz="2800" dirty="0" smtClean="0"/>
            </a:br>
            <a:r>
              <a:rPr lang="it-IT" sz="2800" dirty="0" smtClean="0"/>
              <a:t>(</a:t>
            </a:r>
            <a:r>
              <a:rPr lang="it-IT" sz="2800" dirty="0" err="1" smtClean="0"/>
              <a:t>Actor</a:t>
            </a:r>
            <a:r>
              <a:rPr lang="it-IT" sz="2800" dirty="0" smtClean="0"/>
              <a:t> tutti creati allo stesso livello</a:t>
            </a:r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r>
              <a:rPr lang="it-IT" sz="3200" dirty="0" smtClean="0"/>
              <a:t>Implementare delle classi “base” per </a:t>
            </a:r>
            <a:r>
              <a:rPr lang="it-IT" sz="3200" dirty="0" err="1" smtClean="0"/>
              <a:t>logging</a:t>
            </a:r>
            <a:r>
              <a:rPr lang="it-IT" sz="3200" dirty="0" smtClean="0"/>
              <a:t>, supervisione, ecc.</a:t>
            </a:r>
          </a:p>
          <a:p>
            <a:r>
              <a:rPr lang="it-IT" sz="2800" dirty="0" smtClean="0"/>
              <a:t/>
            </a:r>
            <a:br>
              <a:rPr lang="it-IT" sz="2800" dirty="0" smtClean="0"/>
            </a:br>
            <a:endParaRPr lang="it-IT" sz="2800" dirty="0" smtClean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832023"/>
            <a:ext cx="10890404" cy="1178010"/>
          </a:xfrm>
        </p:spPr>
        <p:txBody>
          <a:bodyPr>
            <a:normAutofit/>
          </a:bodyPr>
          <a:lstStyle/>
          <a:p>
            <a:r>
              <a:rPr lang="it-IT" dirty="0" err="1"/>
              <a:t>Actor</a:t>
            </a:r>
            <a:r>
              <a:rPr lang="it-IT" dirty="0"/>
              <a:t> </a:t>
            </a:r>
            <a:r>
              <a:rPr lang="it-IT" dirty="0" err="1"/>
              <a:t>References</a:t>
            </a:r>
            <a:r>
              <a:rPr lang="it-IT" dirty="0"/>
              <a:t>,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smtClean="0"/>
              <a:t>e </a:t>
            </a:r>
            <a:r>
              <a:rPr lang="it-IT" dirty="0" err="1" smtClean="0"/>
              <a:t>Addresses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02" y="2067848"/>
            <a:ext cx="5110370" cy="40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832023"/>
            <a:ext cx="10890404" cy="1178010"/>
          </a:xfrm>
        </p:spPr>
        <p:txBody>
          <a:bodyPr>
            <a:normAutofit/>
          </a:bodyPr>
          <a:lstStyle/>
          <a:p>
            <a:r>
              <a:rPr lang="it-IT" dirty="0" err="1"/>
              <a:t>Actor</a:t>
            </a:r>
            <a:r>
              <a:rPr lang="it-IT" dirty="0"/>
              <a:t> </a:t>
            </a:r>
            <a:r>
              <a:rPr lang="it-IT" dirty="0" err="1"/>
              <a:t>References</a:t>
            </a:r>
            <a:r>
              <a:rPr lang="it-IT" dirty="0"/>
              <a:t>, </a:t>
            </a:r>
            <a:r>
              <a:rPr lang="it-IT" dirty="0" err="1"/>
              <a:t>Paths</a:t>
            </a:r>
            <a:r>
              <a:rPr lang="it-IT" dirty="0"/>
              <a:t> </a:t>
            </a:r>
            <a:r>
              <a:rPr lang="it-IT" dirty="0" smtClean="0"/>
              <a:t>e </a:t>
            </a:r>
            <a:r>
              <a:rPr lang="it-IT" dirty="0" err="1" smtClean="0"/>
              <a:t>Addresses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59" y="2010033"/>
            <a:ext cx="7319387" cy="41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Indirizzo univoco e globale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image24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223" y="2785905"/>
            <a:ext cx="8238728" cy="22239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50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4:</a:t>
            </a:r>
            <a:br>
              <a:rPr lang="it-IT" dirty="0" smtClean="0"/>
            </a:br>
            <a:r>
              <a:rPr lang="it-IT" dirty="0" err="1" smtClean="0"/>
              <a:t>ActorSystem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4083" y="2134594"/>
            <a:ext cx="10058400" cy="2608228"/>
          </a:xfrm>
        </p:spPr>
        <p:txBody>
          <a:bodyPr>
            <a:noAutofit/>
          </a:bodyPr>
          <a:lstStyle/>
          <a:p>
            <a:pPr marL="60325" algn="ctr" defTabSz="912813">
              <a:lnSpc>
                <a:spcPct val="100000"/>
              </a:lnSpc>
              <a:buClr>
                <a:srgbClr val="C00000"/>
              </a:buClr>
              <a:defRPr/>
            </a:pPr>
            <a:r>
              <a:rPr lang="it-IT" sz="13800" dirty="0" smtClean="0"/>
              <a:t>“</a:t>
            </a:r>
            <a:r>
              <a:rPr lang="it-IT" sz="13800" dirty="0" err="1" smtClean="0"/>
              <a:t>Let</a:t>
            </a:r>
            <a:r>
              <a:rPr lang="it-IT" sz="13800" dirty="0" smtClean="0"/>
              <a:t>-</a:t>
            </a:r>
            <a:r>
              <a:rPr lang="it-IT" sz="13800" dirty="0" err="1" smtClean="0"/>
              <a:t>it</a:t>
            </a:r>
            <a:r>
              <a:rPr lang="it-IT" sz="13800" dirty="0" smtClean="0"/>
              <a:t>-crash”</a:t>
            </a:r>
          </a:p>
          <a:p>
            <a:r>
              <a:rPr lang="it-IT" sz="2800" dirty="0"/>
              <a:t/>
            </a:r>
            <a:br>
              <a:rPr lang="it-IT" sz="2800" dirty="0"/>
            </a:br>
            <a:endParaRPr lang="it-IT" sz="2800" dirty="0"/>
          </a:p>
          <a:p>
            <a:pPr marL="517525" indent="-457200" defTabSz="912813">
              <a:lnSpc>
                <a:spcPct val="100000"/>
              </a:lnSpc>
              <a:buClr>
                <a:srgbClr val="C00000"/>
              </a:buClr>
              <a:buFont typeface="Arial" charset="0"/>
              <a:buChar char="•"/>
              <a:defRPr/>
            </a:pP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7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45" y="-164493"/>
            <a:ext cx="6930013" cy="66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smtClean="0"/>
              <a:t>Agenda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0600" y="731519"/>
            <a:ext cx="6492240" cy="57282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Multithreading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err="1" smtClean="0"/>
              <a:t>Actor</a:t>
            </a:r>
            <a:r>
              <a:rPr lang="it-IT" sz="2800" dirty="0" smtClean="0"/>
              <a:t> Model &amp; </a:t>
            </a:r>
            <a:r>
              <a:rPr lang="it-IT" sz="2800" dirty="0" err="1" smtClean="0"/>
              <a:t>AKKA.Net</a:t>
            </a:r>
            <a:endParaRPr lang="it-IT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err="1" smtClean="0"/>
              <a:t>Actor</a:t>
            </a:r>
            <a:endParaRPr lang="it-IT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Messaggio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err="1" smtClean="0"/>
              <a:t>ActorSystem</a:t>
            </a:r>
            <a:endParaRPr lang="it-IT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Resilienza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Persistenza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err="1" smtClean="0"/>
              <a:t>Remoting</a:t>
            </a:r>
            <a:endParaRPr lang="it-IT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Scale Up/scale 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 smtClean="0"/>
              <a:t>Anti-Pattern</a:t>
            </a:r>
            <a:endParaRPr lang="it-IT" sz="280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13" descr="C:\Documents and Settings\delfo\Dati applicazioni\Microsoft\Media Catalog\Downloaded Clips\cl1f\j007919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64" y="941070"/>
            <a:ext cx="2817812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Ciclo di vita di un Attore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2010033"/>
            <a:ext cx="6468194" cy="42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Supervisione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3200" b="1" dirty="0" err="1" smtClean="0"/>
              <a:t>Resume</a:t>
            </a:r>
            <a:r>
              <a:rPr lang="it-IT" sz="3200" dirty="0"/>
              <a:t/>
            </a:r>
            <a:br>
              <a:rPr lang="it-IT" sz="3200" dirty="0"/>
            </a:br>
            <a:r>
              <a:rPr lang="it-IT" sz="3200" dirty="0" smtClean="0"/>
              <a:t>L’</a:t>
            </a:r>
            <a:r>
              <a:rPr lang="it-IT" sz="3200" dirty="0" err="1" smtClean="0"/>
              <a:t>Actor</a:t>
            </a:r>
            <a:r>
              <a:rPr lang="it-IT" sz="3200" dirty="0" smtClean="0"/>
              <a:t> viene mantenuto e lo stato viene preservato</a:t>
            </a:r>
          </a:p>
          <a:p>
            <a:pPr marL="342900" indent="-342900">
              <a:buFont typeface="Arial" charset="0"/>
              <a:buChar char="•"/>
            </a:pPr>
            <a:r>
              <a:rPr lang="it-IT" sz="3200" b="1" dirty="0" err="1"/>
              <a:t>Restart</a:t>
            </a:r>
            <a:r>
              <a:rPr lang="it-IT" sz="3200" b="1" dirty="0"/>
              <a:t> </a:t>
            </a:r>
            <a:r>
              <a:rPr lang="it-IT" sz="3200" dirty="0" smtClean="0"/>
              <a:t/>
            </a:r>
            <a:br>
              <a:rPr lang="it-IT" sz="3200" dirty="0" smtClean="0"/>
            </a:br>
            <a:r>
              <a:rPr lang="it-IT" sz="3200" dirty="0" smtClean="0"/>
              <a:t>L’</a:t>
            </a:r>
            <a:r>
              <a:rPr lang="it-IT" sz="3200" dirty="0" err="1" smtClean="0"/>
              <a:t>Actor</a:t>
            </a:r>
            <a:r>
              <a:rPr lang="it-IT" sz="3200" dirty="0" smtClean="0"/>
              <a:t> viene ricreato e lo stato viene cancellato</a:t>
            </a:r>
            <a:endParaRPr lang="it-IT" sz="3200" dirty="0"/>
          </a:p>
          <a:p>
            <a:pPr marL="342900" indent="-342900">
              <a:buFont typeface="Arial" charset="0"/>
              <a:buChar char="•"/>
            </a:pPr>
            <a:r>
              <a:rPr lang="it-IT" sz="3200" b="1" dirty="0" smtClean="0"/>
              <a:t>Stop</a:t>
            </a:r>
            <a:br>
              <a:rPr lang="it-IT" sz="3200" b="1" dirty="0" smtClean="0"/>
            </a:br>
            <a:r>
              <a:rPr lang="it-IT" sz="3200" dirty="0"/>
              <a:t>L’</a:t>
            </a:r>
            <a:r>
              <a:rPr lang="it-IT" sz="3200" dirty="0" err="1"/>
              <a:t>Actor</a:t>
            </a:r>
            <a:r>
              <a:rPr lang="it-IT" sz="3200" dirty="0"/>
              <a:t> viene </a:t>
            </a:r>
            <a:r>
              <a:rPr lang="it-IT" sz="3200" dirty="0" smtClean="0"/>
              <a:t>terminato</a:t>
            </a:r>
            <a:endParaRPr lang="it-IT" sz="3200" b="1" dirty="0"/>
          </a:p>
          <a:p>
            <a:pPr marL="342900" indent="-342900">
              <a:buFont typeface="Arial" charset="0"/>
              <a:buChar char="•"/>
            </a:pPr>
            <a:r>
              <a:rPr lang="it-IT" sz="3200" b="1" dirty="0" err="1"/>
              <a:t>Escalate</a:t>
            </a:r>
            <a:r>
              <a:rPr lang="it-IT" sz="3200" b="1" dirty="0"/>
              <a:t> </a:t>
            </a:r>
            <a:r>
              <a:rPr lang="it-IT" sz="3200" b="1" dirty="0" smtClean="0"/>
              <a:t/>
            </a:r>
            <a:br>
              <a:rPr lang="it-IT" sz="3200" b="1" dirty="0" smtClean="0"/>
            </a:br>
            <a:r>
              <a:rPr lang="it-IT" sz="3200" dirty="0" smtClean="0"/>
              <a:t>L’</a:t>
            </a:r>
            <a:r>
              <a:rPr lang="it-IT" sz="3200" dirty="0" err="1" smtClean="0"/>
              <a:t>Actor</a:t>
            </a:r>
            <a:r>
              <a:rPr lang="it-IT" sz="3200" dirty="0" smtClean="0"/>
              <a:t> inoltra il problema al livello superiore e successivamente termina esso stesso</a:t>
            </a:r>
            <a:endParaRPr lang="it-IT" sz="3200" b="1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OneForOneStrategy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14" y="2133014"/>
            <a:ext cx="6803331" cy="38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AllForOneStrategy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90" y="2264047"/>
            <a:ext cx="7007135" cy="39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5:</a:t>
            </a:r>
            <a:br>
              <a:rPr lang="it-IT" dirty="0" smtClean="0"/>
            </a:br>
            <a:r>
              <a:rPr lang="it-IT" dirty="0" smtClean="0"/>
              <a:t>Supervisor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BackOff</a:t>
            </a:r>
            <a:r>
              <a:rPr lang="it-IT" dirty="0" smtClean="0"/>
              <a:t> Supervisor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Riavvio ritardato</a:t>
            </a:r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Strategia esponenziale (3, 6, 12, 24, </a:t>
            </a:r>
            <a:r>
              <a:rPr lang="mr-IN" sz="3200" dirty="0" smtClean="0"/>
              <a:t>…</a:t>
            </a:r>
            <a:r>
              <a:rPr lang="it-IT" sz="3200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Utile quando il fallimento di un </a:t>
            </a:r>
            <a:r>
              <a:rPr lang="it-IT" sz="3200" dirty="0" err="1" smtClean="0"/>
              <a:t>Actor</a:t>
            </a:r>
            <a:r>
              <a:rPr lang="it-IT" sz="3200" dirty="0" smtClean="0"/>
              <a:t> non dipende da esso stesso ma da una risorsa esterna a cui si deve dare il tempo di “ripartire”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6:</a:t>
            </a:r>
            <a:br>
              <a:rPr lang="it-IT" dirty="0" smtClean="0"/>
            </a:br>
            <a:r>
              <a:rPr lang="it-IT" dirty="0" err="1" smtClean="0"/>
              <a:t>BackOff</a:t>
            </a:r>
            <a:r>
              <a:rPr lang="it-IT" dirty="0" smtClean="0"/>
              <a:t> Supervisor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Persistenza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3200" dirty="0" err="1"/>
              <a:t>Akka.Persistence</a:t>
            </a:r>
            <a:endParaRPr lang="it-IT" sz="3200" dirty="0"/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Persiste su uno </a:t>
            </a:r>
            <a:r>
              <a:rPr lang="it-IT" sz="3200" dirty="0" err="1" smtClean="0"/>
              <a:t>storage</a:t>
            </a:r>
            <a:r>
              <a:rPr lang="it-IT" sz="3200" dirty="0" smtClean="0"/>
              <a:t> </a:t>
            </a:r>
          </a:p>
          <a:p>
            <a:pPr marL="726948" lvl="1" indent="-342900">
              <a:buFont typeface="Arial" charset="0"/>
              <a:buChar char="•"/>
            </a:pPr>
            <a:r>
              <a:rPr lang="it-IT" sz="2800" dirty="0" err="1"/>
              <a:t>Event</a:t>
            </a:r>
            <a:r>
              <a:rPr lang="it-IT" sz="2800" dirty="0"/>
              <a:t> Source</a:t>
            </a:r>
          </a:p>
          <a:p>
            <a:pPr marL="726948" lvl="1" indent="-342900">
              <a:buFont typeface="Arial" charset="0"/>
              <a:buChar char="•"/>
            </a:pPr>
            <a:r>
              <a:rPr lang="it-IT" sz="2800" dirty="0" err="1" smtClean="0"/>
              <a:t>Snapshot</a:t>
            </a:r>
            <a:endParaRPr lang="it-IT" sz="2800" dirty="0"/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Reidrata lo stato dell’</a:t>
            </a:r>
            <a:r>
              <a:rPr lang="it-IT" sz="3200" dirty="0" err="1" smtClean="0"/>
              <a:t>Actor</a:t>
            </a:r>
            <a:endParaRPr lang="it-IT" sz="3200" dirty="0"/>
          </a:p>
          <a:p>
            <a:pPr marL="726948" lvl="1" indent="-342900">
              <a:buFont typeface="Arial" charset="0"/>
              <a:buChar char="•"/>
            </a:pPr>
            <a:r>
              <a:rPr lang="it-IT" sz="2800" dirty="0" smtClean="0"/>
              <a:t>Dopo un crash </a:t>
            </a:r>
            <a:endParaRPr lang="it-IT" sz="2800" dirty="0"/>
          </a:p>
          <a:p>
            <a:pPr marL="726948" lvl="1" indent="-342900">
              <a:buFont typeface="Arial" charset="0"/>
              <a:buChar char="•"/>
            </a:pPr>
            <a:r>
              <a:rPr lang="it-IT" sz="2800" dirty="0" smtClean="0"/>
              <a:t>Per qualsiasi ragione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Persistenza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5020914" cy="369430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/>
              <a:t>In-memory + </a:t>
            </a:r>
            <a:r>
              <a:rPr lang="en-US" sz="3200" dirty="0" smtClean="0"/>
              <a:t>files </a:t>
            </a:r>
            <a:r>
              <a:rPr lang="en-US" sz="3200" dirty="0" err="1" smtClean="0"/>
              <a:t>locali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/>
              <a:t>Microsoft SQL Server</a:t>
            </a:r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 smtClean="0"/>
              <a:t>Azure tables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 err="1"/>
              <a:t>PostgreSql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/>
              <a:t>Cassandra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7043560" y="2174787"/>
            <a:ext cx="2930857" cy="36943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 err="1" smtClean="0"/>
              <a:t>MySql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/>
              <a:t>MongoDB</a:t>
            </a:r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 err="1"/>
              <a:t>Redis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 err="1"/>
              <a:t>Sqlite</a:t>
            </a:r>
            <a:endParaRPr lang="en-US" sz="3200" dirty="0"/>
          </a:p>
          <a:p>
            <a:pPr marL="342900" indent="-342900">
              <a:lnSpc>
                <a:spcPct val="110000"/>
              </a:lnSpc>
              <a:buFont typeface="Arial" charset="0"/>
              <a:buChar char="•"/>
            </a:pPr>
            <a:r>
              <a:rPr lang="en-US" sz="3200" dirty="0"/>
              <a:t>Oracle</a:t>
            </a:r>
          </a:p>
          <a:p>
            <a:pPr marL="342900" indent="-342900">
              <a:buFont typeface="Arial" charset="0"/>
              <a:buChar char="•"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070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7:</a:t>
            </a:r>
            <a:br>
              <a:rPr lang="it-IT" dirty="0" smtClean="0"/>
            </a:br>
            <a:r>
              <a:rPr lang="it-IT" dirty="0" smtClean="0"/>
              <a:t>Persistenza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Content Placeholder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4733" y="891020"/>
            <a:ext cx="8821737" cy="5095875"/>
          </a:xfrm>
          <a:prstGeom prst="rec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658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Remoting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9"/>
            <a:ext cx="10058400" cy="1663682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Il componente più importante di AKKA.NET</a:t>
            </a:r>
          </a:p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Implementa un </a:t>
            </a:r>
            <a:r>
              <a:rPr lang="it-IT" sz="3200" dirty="0" err="1" smtClean="0"/>
              <a:t>ActorSystem</a:t>
            </a:r>
            <a:r>
              <a:rPr lang="it-IT" sz="3200" dirty="0"/>
              <a:t> </a:t>
            </a:r>
            <a:r>
              <a:rPr lang="it-IT" sz="3200" dirty="0" smtClean="0"/>
              <a:t>tra più processi distribuiti in rete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8" y="3640575"/>
            <a:ext cx="4672483" cy="26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Remoting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it-IT" sz="3200" dirty="0"/>
              <a:t>Location </a:t>
            </a:r>
            <a:r>
              <a:rPr lang="it-IT" sz="3200" dirty="0" err="1" smtClean="0"/>
              <a:t>transparency</a:t>
            </a:r>
            <a:endParaRPr lang="it-IT" sz="3200" dirty="0"/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Remote </a:t>
            </a:r>
            <a:r>
              <a:rPr lang="it-IT" sz="3200" dirty="0" err="1"/>
              <a:t>addressing</a:t>
            </a:r>
            <a:r>
              <a:rPr lang="it-IT" sz="32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Remote </a:t>
            </a:r>
            <a:r>
              <a:rPr lang="it-IT" sz="3200" dirty="0" err="1" smtClean="0"/>
              <a:t>messaging</a:t>
            </a:r>
            <a:endParaRPr lang="it-IT" sz="32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Remote </a:t>
            </a:r>
            <a:r>
              <a:rPr lang="it-IT" sz="3200" dirty="0" err="1"/>
              <a:t>deployment</a:t>
            </a:r>
            <a:r>
              <a:rPr lang="it-IT" sz="3200" dirty="0"/>
              <a:t> </a:t>
            </a:r>
          </a:p>
          <a:p>
            <a:pPr marL="342900" indent="-342900">
              <a:buFont typeface="Arial" charset="0"/>
              <a:buChar char="•"/>
            </a:pPr>
            <a:r>
              <a:rPr lang="it-IT" sz="3200" dirty="0" smtClean="0"/>
              <a:t>Multiple </a:t>
            </a:r>
            <a:r>
              <a:rPr lang="it-IT" sz="3200" dirty="0"/>
              <a:t>network </a:t>
            </a:r>
            <a:r>
              <a:rPr lang="it-IT" sz="3200" dirty="0" err="1" smtClean="0"/>
              <a:t>transports</a:t>
            </a:r>
            <a:r>
              <a:rPr lang="it-IT" sz="3200" dirty="0" smtClean="0"/>
              <a:t> (TCP)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8:</a:t>
            </a:r>
            <a:br>
              <a:rPr lang="it-IT" dirty="0" smtClean="0"/>
            </a:br>
            <a:r>
              <a:rPr lang="it-IT" dirty="0" err="1" smtClean="0"/>
              <a:t>Remoting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Scalabilità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25" y="2316438"/>
            <a:ext cx="7680290" cy="38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Scale UP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Routing </a:t>
            </a:r>
            <a:endParaRPr lang="it-IT" sz="3200" dirty="0"/>
          </a:p>
          <a:p>
            <a:pPr marL="841248" lvl="1" indent="-457200">
              <a:buFont typeface="Arial" charset="0"/>
              <a:buChar char="•"/>
            </a:pPr>
            <a:r>
              <a:rPr lang="it-IT" sz="2800" dirty="0"/>
              <a:t>Round Robin</a:t>
            </a:r>
          </a:p>
          <a:p>
            <a:pPr marL="841248" lvl="1" indent="-457200">
              <a:buFont typeface="Arial" charset="0"/>
              <a:buChar char="•"/>
            </a:pPr>
            <a:r>
              <a:rPr lang="it-IT" sz="2800" dirty="0" smtClean="0"/>
              <a:t>Broadcast</a:t>
            </a:r>
            <a:endParaRPr lang="it-IT" sz="2800" dirty="0"/>
          </a:p>
          <a:p>
            <a:pPr marL="841248" lvl="1" indent="-457200">
              <a:buFont typeface="Arial" charset="0"/>
              <a:buChar char="•"/>
            </a:pPr>
            <a:r>
              <a:rPr lang="it-IT" sz="2800" dirty="0" smtClean="0"/>
              <a:t>Random</a:t>
            </a:r>
            <a:endParaRPr lang="it-IT" sz="2800" dirty="0"/>
          </a:p>
          <a:p>
            <a:pPr marL="841248" lvl="1" indent="-457200">
              <a:buFont typeface="Arial" charset="0"/>
              <a:buChar char="•"/>
            </a:pPr>
            <a:r>
              <a:rPr lang="it-IT" sz="2800" dirty="0" err="1" smtClean="0"/>
              <a:t>Consistent</a:t>
            </a:r>
            <a:r>
              <a:rPr lang="it-IT" sz="2800" dirty="0" smtClean="0"/>
              <a:t> </a:t>
            </a:r>
            <a:r>
              <a:rPr lang="it-IT" sz="2800" dirty="0" err="1"/>
              <a:t>Hashing</a:t>
            </a:r>
            <a:r>
              <a:rPr lang="it-IT" sz="2800" dirty="0"/>
              <a:t> 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it-IT" sz="2800" dirty="0" smtClean="0"/>
              <a:t>(</a:t>
            </a:r>
            <a:r>
              <a:rPr lang="it-IT" sz="2800" dirty="0" err="1"/>
              <a:t>used</a:t>
            </a:r>
            <a:r>
              <a:rPr lang="it-IT" sz="2800" dirty="0"/>
              <a:t> by Cluster)</a:t>
            </a:r>
          </a:p>
          <a:p>
            <a:pPr marL="841248" lvl="1" indent="-457200">
              <a:buFont typeface="Arial" charset="0"/>
              <a:buChar char="•"/>
            </a:pPr>
            <a:r>
              <a:rPr lang="it-IT" sz="2800" dirty="0" err="1" smtClean="0"/>
              <a:t>Smallest</a:t>
            </a:r>
            <a:r>
              <a:rPr lang="it-IT" sz="2800" dirty="0" smtClean="0"/>
              <a:t> </a:t>
            </a:r>
            <a:r>
              <a:rPr lang="it-IT" sz="2800" dirty="0"/>
              <a:t>Mailbox</a:t>
            </a:r>
          </a:p>
          <a:p>
            <a:pPr marL="841248" lvl="1" indent="-457200">
              <a:buFont typeface="Arial" charset="0"/>
              <a:buChar char="•"/>
            </a:pPr>
            <a:r>
              <a:rPr lang="mr-IN" sz="2800" dirty="0" smtClean="0"/>
              <a:t>…</a:t>
            </a:r>
            <a:endParaRPr lang="it-IT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94" y="1035379"/>
            <a:ext cx="4445000" cy="254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80" y="3624439"/>
            <a:ext cx="4140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Scale OUT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t-IT" sz="3200" dirty="0" smtClean="0"/>
              <a:t>Clustering</a:t>
            </a:r>
          </a:p>
          <a:p>
            <a:pPr marL="841248" lvl="1" indent="-457200">
              <a:buFont typeface="Arial" charset="0"/>
              <a:buChar char="•"/>
            </a:pPr>
            <a:r>
              <a:rPr lang="it-IT" sz="2800" dirty="0" smtClean="0"/>
              <a:t>Più nodi di un </a:t>
            </a:r>
            <a:r>
              <a:rPr lang="it-IT" sz="2800" dirty="0" err="1" smtClean="0"/>
              <a:t>ActotrSystem</a:t>
            </a:r>
            <a:r>
              <a:rPr lang="it-IT" sz="2800" dirty="0" smtClean="0"/>
              <a:t> </a:t>
            </a:r>
            <a:br>
              <a:rPr lang="it-IT" sz="2800" dirty="0" smtClean="0"/>
            </a:br>
            <a:r>
              <a:rPr lang="it-IT" sz="2800" dirty="0" smtClean="0"/>
              <a:t>agiscono come fosse un unico </a:t>
            </a:r>
            <a:br>
              <a:rPr lang="it-IT" sz="2800" dirty="0" smtClean="0"/>
            </a:br>
            <a:r>
              <a:rPr lang="it-IT" sz="2800" dirty="0" smtClean="0"/>
              <a:t>nodo</a:t>
            </a:r>
          </a:p>
          <a:p>
            <a:pPr marL="841248" lvl="1" indent="-457200">
              <a:buFont typeface="Arial" charset="0"/>
              <a:buChar char="•"/>
            </a:pPr>
            <a:r>
              <a:rPr lang="it-IT" sz="2800" dirty="0" smtClean="0"/>
              <a:t>Alta disponibilità</a:t>
            </a:r>
          </a:p>
          <a:p>
            <a:pPr marL="841248" lvl="1" indent="-457200">
              <a:buFont typeface="Arial" charset="0"/>
              <a:buChar char="•"/>
            </a:pPr>
            <a:r>
              <a:rPr lang="it-IT" sz="2800" dirty="0" smtClean="0"/>
              <a:t>Alte prestazioni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38" y="2010033"/>
            <a:ext cx="3609173" cy="36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Scale OUT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61" y="2010033"/>
            <a:ext cx="7974902" cy="379940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9" y="2217776"/>
            <a:ext cx="3383922" cy="33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9:</a:t>
            </a:r>
            <a:br>
              <a:rPr lang="it-IT" dirty="0" smtClean="0"/>
            </a:br>
            <a:r>
              <a:rPr lang="it-IT" dirty="0" smtClean="0"/>
              <a:t>Routing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Anti-Pattern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387" y="2174788"/>
            <a:ext cx="10058400" cy="3694305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it-IT" sz="3200" dirty="0" err="1" smtClean="0"/>
              <a:t>async</a:t>
            </a:r>
            <a:r>
              <a:rPr lang="it-IT" sz="3200" dirty="0" smtClean="0"/>
              <a:t> / </a:t>
            </a:r>
            <a:r>
              <a:rPr lang="it-IT" sz="3200" dirty="0" err="1" smtClean="0"/>
              <a:t>await</a:t>
            </a:r>
            <a:endParaRPr lang="it-IT" sz="3200" dirty="0" smtClean="0"/>
          </a:p>
          <a:p>
            <a:pPr marL="457200" indent="-457200">
              <a:buFont typeface="Arial" charset="0"/>
              <a:buChar char="•"/>
            </a:pPr>
            <a:r>
              <a:rPr lang="it-IT" sz="3200" dirty="0" err="1" smtClean="0"/>
              <a:t>Request</a:t>
            </a:r>
            <a:r>
              <a:rPr lang="it-IT" sz="3200" dirty="0" smtClean="0"/>
              <a:t> / </a:t>
            </a:r>
            <a:r>
              <a:rPr lang="it-IT" sz="3200" dirty="0" err="1" smtClean="0"/>
              <a:t>Response</a:t>
            </a:r>
            <a:endParaRPr lang="it-IT" sz="3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 9:</a:t>
            </a:r>
            <a:br>
              <a:rPr lang="it-IT" dirty="0" smtClean="0"/>
            </a:br>
            <a:r>
              <a:rPr lang="it-IT" dirty="0" smtClean="0"/>
              <a:t>Anti-Pattern Demo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4" y="945921"/>
            <a:ext cx="10786946" cy="50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Riferimenti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0599" y="731520"/>
            <a:ext cx="7116745" cy="5257800"/>
          </a:xfrm>
        </p:spPr>
        <p:txBody>
          <a:bodyPr>
            <a:noAutofit/>
          </a:bodyPr>
          <a:lstStyle/>
          <a:p>
            <a:endParaRPr lang="it-IT" sz="2800" dirty="0" smtClean="0">
              <a:solidFill>
                <a:schemeClr val="tx1"/>
              </a:solidFill>
            </a:endParaRPr>
          </a:p>
          <a:p>
            <a:endParaRPr lang="it-IT" sz="2800" dirty="0">
              <a:solidFill>
                <a:schemeClr val="tx1"/>
              </a:solidFill>
            </a:endParaRPr>
          </a:p>
          <a:p>
            <a:r>
              <a:rPr lang="it-IT" sz="2800" dirty="0" err="1">
                <a:solidFill>
                  <a:schemeClr val="tx1"/>
                </a:solidFill>
                <a:latin typeface="Helvetica" charset="0"/>
              </a:rPr>
              <a:t>Akka</a:t>
            </a:r>
            <a:r>
              <a:rPr lang="it-IT" sz="2800" dirty="0">
                <a:solidFill>
                  <a:schemeClr val="tx1"/>
                </a:solidFill>
                <a:latin typeface="Helvetica" charset="0"/>
              </a:rPr>
              <a:t> .</a:t>
            </a:r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NET</a:t>
            </a:r>
            <a:br>
              <a:rPr lang="it-IT" sz="2800" dirty="0" smtClean="0">
                <a:solidFill>
                  <a:schemeClr val="tx1"/>
                </a:solidFill>
                <a:latin typeface="Helvetica" charset="0"/>
              </a:rPr>
            </a:b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http</a:t>
            </a:r>
            <a:r>
              <a:rPr lang="it-IT" dirty="0">
                <a:solidFill>
                  <a:schemeClr val="tx1"/>
                </a:solidFill>
                <a:latin typeface="Helvetica" charset="0"/>
              </a:rPr>
              <a:t>://</a:t>
            </a:r>
            <a:r>
              <a:rPr lang="it-IT" dirty="0" err="1">
                <a:solidFill>
                  <a:schemeClr val="tx1"/>
                </a:solidFill>
                <a:latin typeface="Helvetica" charset="0"/>
              </a:rPr>
              <a:t>getakka.net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/</a:t>
            </a:r>
            <a:endParaRPr lang="it-IT" dirty="0">
              <a:solidFill>
                <a:schemeClr val="tx1"/>
              </a:solidFill>
              <a:latin typeface="Helvetica" charset="0"/>
            </a:endParaRPr>
          </a:p>
          <a:p>
            <a:r>
              <a:rPr lang="it-IT" sz="2800" dirty="0" err="1" smtClean="0">
                <a:solidFill>
                  <a:schemeClr val="tx1"/>
                </a:solidFill>
                <a:latin typeface="Helvetica" charset="0"/>
              </a:rPr>
              <a:t>Akka</a:t>
            </a:r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it-IT" sz="2800" dirty="0" err="1">
                <a:solidFill>
                  <a:schemeClr val="tx1"/>
                </a:solidFill>
                <a:latin typeface="Helvetica" charset="0"/>
              </a:rPr>
              <a:t>Bootcamp</a:t>
            </a:r>
            <a:r>
              <a:rPr lang="it-IT" sz="2800" dirty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https</a:t>
            </a:r>
            <a:r>
              <a:rPr lang="it-IT" dirty="0">
                <a:solidFill>
                  <a:schemeClr val="tx1"/>
                </a:solidFill>
                <a:latin typeface="Helvetica" charset="0"/>
              </a:rPr>
              <a:t>://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github.com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/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petabridge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/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akka-bootcamp</a:t>
            </a:r>
            <a:endParaRPr lang="it-IT" dirty="0" smtClean="0">
              <a:solidFill>
                <a:schemeClr val="tx1"/>
              </a:solidFill>
              <a:latin typeface="Helvetica" charset="0"/>
            </a:endParaRPr>
          </a:p>
          <a:p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Manning Book </a:t>
            </a:r>
            <a:br>
              <a:rPr lang="it-IT" sz="2800" dirty="0" smtClean="0">
                <a:solidFill>
                  <a:schemeClr val="tx1"/>
                </a:solidFill>
                <a:latin typeface="Helvetica" charset="0"/>
              </a:rPr>
            </a:br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(</a:t>
            </a:r>
            <a:r>
              <a:rPr lang="it-IT" sz="2800" dirty="0" err="1" smtClean="0">
                <a:solidFill>
                  <a:schemeClr val="tx1"/>
                </a:solidFill>
                <a:latin typeface="Helvetica" charset="0"/>
              </a:rPr>
              <a:t>Reactive</a:t>
            </a:r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 </a:t>
            </a:r>
            <a:r>
              <a:rPr lang="it-IT" sz="2800" dirty="0">
                <a:solidFill>
                  <a:schemeClr val="tx1"/>
                </a:solidFill>
                <a:latin typeface="Helvetica" charset="0"/>
              </a:rPr>
              <a:t>Applications with </a:t>
            </a:r>
            <a:r>
              <a:rPr lang="it-IT" sz="2800" dirty="0" err="1" smtClean="0">
                <a:solidFill>
                  <a:schemeClr val="tx1"/>
                </a:solidFill>
                <a:latin typeface="Helvetica" charset="0"/>
              </a:rPr>
              <a:t>Akka.NET</a:t>
            </a:r>
            <a:r>
              <a:rPr lang="it-IT" sz="2800" dirty="0" smtClean="0">
                <a:solidFill>
                  <a:schemeClr val="tx1"/>
                </a:solidFill>
                <a:latin typeface="Helvetica" charset="0"/>
              </a:rPr>
              <a:t>)</a:t>
            </a:r>
            <a:br>
              <a:rPr lang="it-IT" sz="2800" dirty="0" smtClean="0">
                <a:solidFill>
                  <a:schemeClr val="tx1"/>
                </a:solidFill>
                <a:latin typeface="Helvetica" charset="0"/>
              </a:rPr>
            </a:b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https</a:t>
            </a:r>
            <a:r>
              <a:rPr lang="it-IT" dirty="0">
                <a:solidFill>
                  <a:schemeClr val="tx1"/>
                </a:solidFill>
                <a:latin typeface="Helvetica" charset="0"/>
              </a:rPr>
              <a:t>://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www.manning.com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/books/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reactive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-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applications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-</a:t>
            </a:r>
            <a:r>
              <a:rPr lang="it-IT" dirty="0" err="1" smtClean="0">
                <a:solidFill>
                  <a:schemeClr val="tx1"/>
                </a:solidFill>
                <a:latin typeface="Helvetica" charset="0"/>
              </a:rPr>
              <a:t>withakka</a:t>
            </a:r>
            <a:r>
              <a:rPr lang="it-IT" dirty="0" smtClean="0">
                <a:solidFill>
                  <a:schemeClr val="tx1"/>
                </a:solidFill>
                <a:latin typeface="Helvetica" charset="0"/>
              </a:rPr>
              <a:t>-net</a:t>
            </a:r>
            <a:endParaRPr lang="it-IT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Q&amp;A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4800" dirty="0" smtClean="0"/>
          </a:p>
          <a:p>
            <a:endParaRPr lang="it-IT" sz="4800" dirty="0"/>
          </a:p>
          <a:p>
            <a:r>
              <a:rPr lang="it-IT" sz="4800" dirty="0" smtClean="0"/>
              <a:t>Domande e risposte</a:t>
            </a:r>
            <a:endParaRPr lang="it-IT" sz="4800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Corsi consigliati</a:t>
            </a:r>
            <a:endParaRPr lang="it-IT" sz="4800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it-IT" sz="2800" dirty="0"/>
              <a:t>MOC20483 Programming in C#</a:t>
            </a:r>
            <a:endParaRPr lang="it-IT" sz="2800" dirty="0" smtClean="0"/>
          </a:p>
          <a:p>
            <a:pPr lvl="1"/>
            <a:r>
              <a:rPr lang="it-IT" sz="2800" dirty="0"/>
              <a:t>OEC222 Argomenti avanzati di C#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 smtClean="0"/>
              <a:t>Contatti</a:t>
            </a:r>
            <a:endParaRPr lang="it-IT" dirty="0"/>
          </a:p>
        </p:txBody>
      </p:sp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4884171" y="1404360"/>
            <a:ext cx="6492240" cy="3852949"/>
          </a:xfrm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it-IT" sz="4000" dirty="0"/>
              <a:t>OverNet Education</a:t>
            </a:r>
          </a:p>
          <a:p>
            <a:pPr>
              <a:spcBef>
                <a:spcPts val="600"/>
              </a:spcBef>
              <a:defRPr/>
            </a:pPr>
            <a:r>
              <a:rPr lang="it-IT" dirty="0" smtClean="0">
                <a:hlinkClick r:id="rId2"/>
              </a:rPr>
              <a:t>Info@OverNetEducation.it</a:t>
            </a:r>
            <a:r>
              <a:rPr lang="it-IT" dirty="0" smtClean="0"/>
              <a:t> </a:t>
            </a:r>
            <a:endParaRPr lang="it-IT" dirty="0"/>
          </a:p>
          <a:p>
            <a:pPr>
              <a:spcBef>
                <a:spcPts val="600"/>
              </a:spcBef>
              <a:defRPr/>
            </a:pPr>
            <a:r>
              <a:rPr lang="it-IT" dirty="0" smtClean="0">
                <a:hlinkClick r:id="rId3"/>
              </a:rPr>
              <a:t>www.OverNetEducation.it</a:t>
            </a:r>
            <a:r>
              <a:rPr lang="it-IT" dirty="0" smtClean="0"/>
              <a:t> </a:t>
            </a:r>
            <a:r>
              <a:rPr lang="it-IT" dirty="0"/>
              <a:t>	</a:t>
            </a:r>
          </a:p>
          <a:p>
            <a:pPr>
              <a:spcBef>
                <a:spcPts val="600"/>
              </a:spcBef>
              <a:defRPr/>
            </a:pPr>
            <a:r>
              <a:rPr lang="it-IT" dirty="0" smtClean="0"/>
              <a:t>Rozzano (MI)	+</a:t>
            </a:r>
            <a:r>
              <a:rPr lang="it-IT" dirty="0"/>
              <a:t>39 </a:t>
            </a:r>
            <a:r>
              <a:rPr lang="it-IT" dirty="0" smtClean="0"/>
              <a:t> 02   365738</a:t>
            </a:r>
            <a:endParaRPr lang="it-IT" dirty="0"/>
          </a:p>
          <a:p>
            <a:pPr>
              <a:spcBef>
                <a:spcPts val="600"/>
              </a:spcBef>
              <a:defRPr/>
            </a:pPr>
            <a:r>
              <a:rPr lang="it-IT" smtClean="0"/>
              <a:t>Bologna	</a:t>
            </a:r>
            <a:r>
              <a:rPr lang="it-IT" dirty="0" smtClean="0"/>
              <a:t>	+39 </a:t>
            </a:r>
            <a:r>
              <a:rPr lang="it-IT" dirty="0"/>
              <a:t>051  </a:t>
            </a:r>
            <a:r>
              <a:rPr lang="it-IT" dirty="0" smtClean="0"/>
              <a:t>269911</a:t>
            </a:r>
          </a:p>
          <a:p>
            <a:pPr>
              <a:spcBef>
                <a:spcPts val="600"/>
              </a:spcBef>
              <a:defRPr/>
            </a:pPr>
            <a:endParaRPr lang="it-IT" dirty="0"/>
          </a:p>
          <a:p>
            <a:pPr>
              <a:spcBef>
                <a:spcPct val="50000"/>
              </a:spcBef>
              <a:defRPr/>
            </a:pPr>
            <a:r>
              <a:rPr lang="it-IT" dirty="0" smtClean="0">
                <a:hlinkClick r:id="rId4"/>
              </a:rPr>
              <a:t>www.wpc-overneteducation.it</a:t>
            </a:r>
            <a:r>
              <a:rPr lang="it-IT" dirty="0" smtClean="0"/>
              <a:t> </a:t>
            </a:r>
            <a:endParaRPr lang="it-IT" dirty="0"/>
          </a:p>
          <a:p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600" dirty="0" smtClean="0"/>
              <a:t>ROZZANO (MI) </a:t>
            </a:r>
            <a:r>
              <a:rPr lang="it-IT" sz="1600" dirty="0"/>
              <a:t>–</a:t>
            </a:r>
            <a:r>
              <a:rPr lang="it-IT" sz="1600" dirty="0" smtClean="0"/>
              <a:t> BOLOGNA  ROMA – NAPOLI – GENOVA  TORINO</a:t>
            </a:r>
            <a:endParaRPr lang="it-IT" sz="16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73" y="5257309"/>
            <a:ext cx="720000" cy="72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411" y="5173205"/>
            <a:ext cx="936000" cy="936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64" y="5257309"/>
            <a:ext cx="720000" cy="72000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5" y="5257309"/>
            <a:ext cx="720000" cy="7200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67" y="5257309"/>
            <a:ext cx="720000" cy="72000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16" y="525730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723771"/>
            <a:ext cx="4126342" cy="51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571" y="760407"/>
            <a:ext cx="6011418" cy="53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WPC2017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51" y="1400698"/>
            <a:ext cx="7937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C2017_POT.potx" id="{E30F0A62-A80F-4F4E-95A5-9DBFB391C7D3}" vid="{E10AEF1F-58DF-4245-93BC-9730F5A6E8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08DEDE383255E4AA66FFDC701137021" ma:contentTypeVersion="0" ma:contentTypeDescription="Creare un nuovo documento." ma:contentTypeScope="" ma:versionID="100e62c903dfa4803cfefe418482b8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63355e3288c26c8965ba92feaee3b7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30DCB-1464-4802-B717-6022815C6A69}">
  <ds:schemaRefs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9EDF984-A5FA-48C1-924A-A2BE1818EC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F64EE6-50BC-48AD-B06C-2B8602530F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WPC2017_POT</Template>
  <TotalTime>250</TotalTime>
  <Words>931</Words>
  <Application>Microsoft Macintosh PowerPoint</Application>
  <PresentationFormat>Widescreen</PresentationFormat>
  <Paragraphs>360</Paragraphs>
  <Slides>63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9" baseType="lpstr">
      <vt:lpstr>Arial</vt:lpstr>
      <vt:lpstr>Calibri</vt:lpstr>
      <vt:lpstr>Helvetica</vt:lpstr>
      <vt:lpstr>Mangal</vt:lpstr>
      <vt:lpstr>Trebuchet MS</vt:lpstr>
      <vt:lpstr>Retrospettivo</vt:lpstr>
      <vt:lpstr> </vt:lpstr>
      <vt:lpstr>DEV012 - AKKA.NET Multithreading &amp; Distributed Programming Made Easy</vt:lpstr>
      <vt:lpstr>this.Me()</vt:lpstr>
      <vt:lpstr>Agenda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Multithread: Pro / Contro</vt:lpstr>
      <vt:lpstr>La programmazione Multithreaded è difficile ...</vt:lpstr>
      <vt:lpstr>Il male assoluto: Shared Data Structure</vt:lpstr>
      <vt:lpstr>Actor model &amp; AKKA.NET</vt:lpstr>
      <vt:lpstr>Presentazione di PowerPoint</vt:lpstr>
      <vt:lpstr>Presentazione di PowerPoint</vt:lpstr>
      <vt:lpstr>Actor model &amp; AKKA.NET</vt:lpstr>
      <vt:lpstr>Actor model &amp; AKKA.NET</vt:lpstr>
      <vt:lpstr>L’Actor Model</vt:lpstr>
      <vt:lpstr>Ambiti applicativi</vt:lpstr>
      <vt:lpstr>Cos’è un Actor</vt:lpstr>
      <vt:lpstr>Le 4 cose che può fare un Actor</vt:lpstr>
      <vt:lpstr>Actors</vt:lpstr>
      <vt:lpstr>Actors</vt:lpstr>
      <vt:lpstr>Gerarchia degli Actors (system context)</vt:lpstr>
      <vt:lpstr>Actors &amp; Messaggi</vt:lpstr>
      <vt:lpstr>Cos’è un Messaggio</vt:lpstr>
      <vt:lpstr>Primi passi nel mondo degli “Attori”</vt:lpstr>
      <vt:lpstr>Primi passi nel mondo degli “Attori”</vt:lpstr>
      <vt:lpstr>DEMO 1-2: I miei primi “attori”</vt:lpstr>
      <vt:lpstr>Configurazione</vt:lpstr>
      <vt:lpstr>Best practices</vt:lpstr>
      <vt:lpstr>DEMO 3: ActorSystem base</vt:lpstr>
      <vt:lpstr>Costruiamo un sistema “complesso”</vt:lpstr>
      <vt:lpstr>Actor References, Paths e Addresses</vt:lpstr>
      <vt:lpstr>Actor References, Paths e Addresses</vt:lpstr>
      <vt:lpstr>Indirizzo univoco e globale</vt:lpstr>
      <vt:lpstr>DEMO 4: ActorSystem</vt:lpstr>
      <vt:lpstr>Presentazione di PowerPoint</vt:lpstr>
      <vt:lpstr>Presentazione di PowerPoint</vt:lpstr>
      <vt:lpstr>Ciclo di vita di un Attore</vt:lpstr>
      <vt:lpstr>Supervisione</vt:lpstr>
      <vt:lpstr>OneForOneStrategy</vt:lpstr>
      <vt:lpstr>AllForOneStrategy</vt:lpstr>
      <vt:lpstr>DEMO 5: Supervisor</vt:lpstr>
      <vt:lpstr>BackOff Supervisor</vt:lpstr>
      <vt:lpstr>DEMO 6: BackOff Supervisor</vt:lpstr>
      <vt:lpstr>Persistenza</vt:lpstr>
      <vt:lpstr>Persistenza</vt:lpstr>
      <vt:lpstr>DEMO 7: Persistenza</vt:lpstr>
      <vt:lpstr>Remoting</vt:lpstr>
      <vt:lpstr>Remoting</vt:lpstr>
      <vt:lpstr>DEMO 8: Remoting</vt:lpstr>
      <vt:lpstr>Scalabilità</vt:lpstr>
      <vt:lpstr>Scale UP</vt:lpstr>
      <vt:lpstr>Scale OUT</vt:lpstr>
      <vt:lpstr>Scale OUT</vt:lpstr>
      <vt:lpstr>DEMO 9: Routing</vt:lpstr>
      <vt:lpstr>Anti-Pattern</vt:lpstr>
      <vt:lpstr>DEMO 9: Anti-Pattern Demo</vt:lpstr>
      <vt:lpstr>Riferimenti</vt:lpstr>
      <vt:lpstr>Q&amp;A</vt:lpstr>
      <vt:lpstr>Corsi consigliati</vt:lpstr>
      <vt:lpstr>Contatti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Stefano Del Furia</dc:creator>
  <cp:lastModifiedBy>Stefano Del Furia</cp:lastModifiedBy>
  <cp:revision>33</cp:revision>
  <dcterms:created xsi:type="dcterms:W3CDTF">2017-11-16T18:58:39Z</dcterms:created>
  <dcterms:modified xsi:type="dcterms:W3CDTF">2017-11-23T22:34:42Z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0x010100008DEDE383255E4AA66FFDC701137021</vt:lpwstr>
  </property>
</Properties>
</file>